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480" r:id="rId2"/>
    <p:sldId id="508" r:id="rId3"/>
    <p:sldId id="497" r:id="rId4"/>
    <p:sldId id="515" r:id="rId5"/>
    <p:sldId id="516" r:id="rId6"/>
    <p:sldId id="517" r:id="rId7"/>
    <p:sldId id="518" r:id="rId8"/>
    <p:sldId id="519" r:id="rId9"/>
    <p:sldId id="528" r:id="rId10"/>
    <p:sldId id="520" r:id="rId11"/>
    <p:sldId id="505" r:id="rId12"/>
    <p:sldId id="521" r:id="rId13"/>
    <p:sldId id="522" r:id="rId14"/>
    <p:sldId id="523" r:id="rId15"/>
    <p:sldId id="527" r:id="rId16"/>
    <p:sldId id="524" r:id="rId17"/>
    <p:sldId id="525" r:id="rId18"/>
    <p:sldId id="531" r:id="rId19"/>
    <p:sldId id="526" r:id="rId20"/>
    <p:sldId id="529" r:id="rId21"/>
    <p:sldId id="530" r:id="rId22"/>
    <p:sldId id="532" r:id="rId23"/>
    <p:sldId id="495"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04A"/>
    <a:srgbClr val="4BFF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5" autoAdjust="0"/>
    <p:restoredTop sz="91707" autoAdjust="0"/>
  </p:normalViewPr>
  <p:slideViewPr>
    <p:cSldViewPr>
      <p:cViewPr varScale="1">
        <p:scale>
          <a:sx n="63" d="100"/>
          <a:sy n="63" d="100"/>
        </p:scale>
        <p:origin x="1524" y="52"/>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150" d="100"/>
        <a:sy n="150" d="100"/>
      </p:scale>
      <p:origin x="0" y="20514"/>
    </p:cViewPr>
  </p:sorterViewPr>
  <p:notesViewPr>
    <p:cSldViewPr>
      <p:cViewPr varScale="1">
        <p:scale>
          <a:sx n="54" d="100"/>
          <a:sy n="54" d="100"/>
        </p:scale>
        <p:origin x="-279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038145" cy="464205"/>
          </a:xfrm>
          <a:prstGeom prst="rect">
            <a:avLst/>
          </a:prstGeom>
        </p:spPr>
        <p:txBody>
          <a:bodyPr vert="horz" lIns="88111" tIns="44056" rIns="88111" bIns="44056" rtlCol="0"/>
          <a:lstStyle>
            <a:lvl1pPr algn="l">
              <a:defRPr sz="1100"/>
            </a:lvl1pPr>
          </a:lstStyle>
          <a:p>
            <a:endParaRPr lang="en-US" dirty="0"/>
          </a:p>
        </p:txBody>
      </p:sp>
      <p:sp>
        <p:nvSpPr>
          <p:cNvPr id="3" name="Date Placeholder 2"/>
          <p:cNvSpPr>
            <a:spLocks noGrp="1"/>
          </p:cNvSpPr>
          <p:nvPr>
            <p:ph type="dt" sz="quarter" idx="1"/>
          </p:nvPr>
        </p:nvSpPr>
        <p:spPr>
          <a:xfrm>
            <a:off x="3970734" y="5"/>
            <a:ext cx="3038145" cy="464205"/>
          </a:xfrm>
          <a:prstGeom prst="rect">
            <a:avLst/>
          </a:prstGeom>
        </p:spPr>
        <p:txBody>
          <a:bodyPr vert="horz" lIns="88111" tIns="44056" rIns="88111" bIns="44056" rtlCol="0"/>
          <a:lstStyle>
            <a:lvl1pPr algn="r">
              <a:defRPr sz="1100"/>
            </a:lvl1pPr>
          </a:lstStyle>
          <a:p>
            <a:fld id="{DCE3D59B-303C-4A94-BB79-BD7B31499703}" type="datetimeFigureOut">
              <a:rPr lang="en-US" smtClean="0"/>
              <a:pPr/>
              <a:t>6/23/2020</a:t>
            </a:fld>
            <a:endParaRPr lang="en-US" dirty="0"/>
          </a:p>
        </p:txBody>
      </p:sp>
      <p:sp>
        <p:nvSpPr>
          <p:cNvPr id="4" name="Footer Placeholder 3"/>
          <p:cNvSpPr>
            <a:spLocks noGrp="1"/>
          </p:cNvSpPr>
          <p:nvPr>
            <p:ph type="ftr" sz="quarter" idx="2"/>
          </p:nvPr>
        </p:nvSpPr>
        <p:spPr>
          <a:xfrm>
            <a:off x="4" y="8830662"/>
            <a:ext cx="3038145" cy="464205"/>
          </a:xfrm>
          <a:prstGeom prst="rect">
            <a:avLst/>
          </a:prstGeom>
        </p:spPr>
        <p:txBody>
          <a:bodyPr vert="horz" lIns="88111" tIns="44056" rIns="88111" bIns="44056"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830662"/>
            <a:ext cx="3038145" cy="464205"/>
          </a:xfrm>
          <a:prstGeom prst="rect">
            <a:avLst/>
          </a:prstGeom>
        </p:spPr>
        <p:txBody>
          <a:bodyPr vert="horz" lIns="88111" tIns="44056" rIns="88111" bIns="44056" rtlCol="0" anchor="b"/>
          <a:lstStyle>
            <a:lvl1pPr algn="r">
              <a:defRPr sz="1100"/>
            </a:lvl1pPr>
          </a:lstStyle>
          <a:p>
            <a:fld id="{3CC053D9-5F52-4BAD-84D6-343B043D58E3}" type="slidenum">
              <a:rPr lang="en-US" smtClean="0"/>
              <a:pPr/>
              <a:t>‹#›</a:t>
            </a:fld>
            <a:endParaRPr lang="en-US" dirty="0"/>
          </a:p>
        </p:txBody>
      </p:sp>
    </p:spTree>
    <p:extLst>
      <p:ext uri="{BB962C8B-B14F-4D97-AF65-F5344CB8AC3E}">
        <p14:creationId xmlns:p14="http://schemas.microsoft.com/office/powerpoint/2010/main" val="1898373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2" tIns="46571" rIns="93142" bIns="46571"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2" tIns="46571" rIns="93142" bIns="46571" rtlCol="0"/>
          <a:lstStyle>
            <a:lvl1pPr algn="r">
              <a:defRPr sz="1200"/>
            </a:lvl1pPr>
          </a:lstStyle>
          <a:p>
            <a:fld id="{5BA361E4-F24E-4F94-BA11-10DDC3AB840C}" type="datetimeFigureOut">
              <a:rPr lang="en-US" smtClean="0"/>
              <a:pPr/>
              <a:t>6/23/2020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2" tIns="46571" rIns="93142" bIns="46571"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42" tIns="46571" rIns="93142" bIns="465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42" tIns="46571" rIns="93142" bIns="4657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42" tIns="46571" rIns="93142" bIns="46571" rtlCol="0" anchor="b"/>
          <a:lstStyle>
            <a:lvl1pPr algn="r">
              <a:defRPr sz="1200"/>
            </a:lvl1pPr>
          </a:lstStyle>
          <a:p>
            <a:fld id="{A5958C45-AAFC-4BEC-A82C-EE275E603629}" type="slidenum">
              <a:rPr lang="en-US" smtClean="0"/>
              <a:pPr/>
              <a:t>‹#›</a:t>
            </a:fld>
            <a:endParaRPr lang="en-US" dirty="0"/>
          </a:p>
        </p:txBody>
      </p:sp>
    </p:spTree>
    <p:extLst>
      <p:ext uri="{BB962C8B-B14F-4D97-AF65-F5344CB8AC3E}">
        <p14:creationId xmlns:p14="http://schemas.microsoft.com/office/powerpoint/2010/main" val="366184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958C45-AAFC-4BEC-A82C-EE275E60362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10</a:t>
            </a:fld>
            <a:endParaRPr lang="en-US" dirty="0"/>
          </a:p>
        </p:txBody>
      </p:sp>
    </p:spTree>
    <p:extLst>
      <p:ext uri="{BB962C8B-B14F-4D97-AF65-F5344CB8AC3E}">
        <p14:creationId xmlns:p14="http://schemas.microsoft.com/office/powerpoint/2010/main" val="219789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958C45-AAFC-4BEC-A82C-EE275E603629}" type="slidenum">
              <a:rPr lang="en-US" smtClean="0"/>
              <a:pPr/>
              <a:t>11</a:t>
            </a:fld>
            <a:endParaRPr lang="en-US" dirty="0"/>
          </a:p>
        </p:txBody>
      </p:sp>
    </p:spTree>
    <p:extLst>
      <p:ext uri="{BB962C8B-B14F-4D97-AF65-F5344CB8AC3E}">
        <p14:creationId xmlns:p14="http://schemas.microsoft.com/office/powerpoint/2010/main" val="49762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12</a:t>
            </a:fld>
            <a:endParaRPr lang="en-US" dirty="0"/>
          </a:p>
        </p:txBody>
      </p:sp>
    </p:spTree>
    <p:extLst>
      <p:ext uri="{BB962C8B-B14F-4D97-AF65-F5344CB8AC3E}">
        <p14:creationId xmlns:p14="http://schemas.microsoft.com/office/powerpoint/2010/main" val="390035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13</a:t>
            </a:fld>
            <a:endParaRPr lang="en-US" dirty="0"/>
          </a:p>
        </p:txBody>
      </p:sp>
    </p:spTree>
    <p:extLst>
      <p:ext uri="{BB962C8B-B14F-4D97-AF65-F5344CB8AC3E}">
        <p14:creationId xmlns:p14="http://schemas.microsoft.com/office/powerpoint/2010/main" val="310167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14</a:t>
            </a:fld>
            <a:endParaRPr lang="en-US" dirty="0"/>
          </a:p>
        </p:txBody>
      </p:sp>
    </p:spTree>
    <p:extLst>
      <p:ext uri="{BB962C8B-B14F-4D97-AF65-F5344CB8AC3E}">
        <p14:creationId xmlns:p14="http://schemas.microsoft.com/office/powerpoint/2010/main" val="864833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958C45-AAFC-4BEC-A82C-EE275E603629}" type="slidenum">
              <a:rPr lang="en-US" smtClean="0"/>
              <a:pPr/>
              <a:t>15</a:t>
            </a:fld>
            <a:endParaRPr lang="en-US" dirty="0"/>
          </a:p>
        </p:txBody>
      </p:sp>
    </p:spTree>
    <p:extLst>
      <p:ext uri="{BB962C8B-B14F-4D97-AF65-F5344CB8AC3E}">
        <p14:creationId xmlns:p14="http://schemas.microsoft.com/office/powerpoint/2010/main" val="1288611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16</a:t>
            </a:fld>
            <a:endParaRPr lang="en-US" dirty="0"/>
          </a:p>
        </p:txBody>
      </p:sp>
    </p:spTree>
    <p:extLst>
      <p:ext uri="{BB962C8B-B14F-4D97-AF65-F5344CB8AC3E}">
        <p14:creationId xmlns:p14="http://schemas.microsoft.com/office/powerpoint/2010/main" val="687524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17</a:t>
            </a:fld>
            <a:endParaRPr lang="en-US" dirty="0"/>
          </a:p>
        </p:txBody>
      </p:sp>
    </p:spTree>
    <p:extLst>
      <p:ext uri="{BB962C8B-B14F-4D97-AF65-F5344CB8AC3E}">
        <p14:creationId xmlns:p14="http://schemas.microsoft.com/office/powerpoint/2010/main" val="2064561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18</a:t>
            </a:fld>
            <a:endParaRPr lang="en-US" dirty="0"/>
          </a:p>
        </p:txBody>
      </p:sp>
    </p:spTree>
    <p:extLst>
      <p:ext uri="{BB962C8B-B14F-4D97-AF65-F5344CB8AC3E}">
        <p14:creationId xmlns:p14="http://schemas.microsoft.com/office/powerpoint/2010/main" val="1317693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19</a:t>
            </a:fld>
            <a:endParaRPr lang="en-US" dirty="0"/>
          </a:p>
        </p:txBody>
      </p:sp>
    </p:spTree>
    <p:extLst>
      <p:ext uri="{BB962C8B-B14F-4D97-AF65-F5344CB8AC3E}">
        <p14:creationId xmlns:p14="http://schemas.microsoft.com/office/powerpoint/2010/main" val="60754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958C45-AAFC-4BEC-A82C-EE275E603629}" type="slidenum">
              <a:rPr lang="en-US" smtClean="0"/>
              <a:pPr/>
              <a:t>2</a:t>
            </a:fld>
            <a:endParaRPr lang="en-US" dirty="0"/>
          </a:p>
        </p:txBody>
      </p:sp>
    </p:spTree>
    <p:extLst>
      <p:ext uri="{BB962C8B-B14F-4D97-AF65-F5344CB8AC3E}">
        <p14:creationId xmlns:p14="http://schemas.microsoft.com/office/powerpoint/2010/main" val="3402880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20</a:t>
            </a:fld>
            <a:endParaRPr lang="en-US" dirty="0"/>
          </a:p>
        </p:txBody>
      </p:sp>
    </p:spTree>
    <p:extLst>
      <p:ext uri="{BB962C8B-B14F-4D97-AF65-F5344CB8AC3E}">
        <p14:creationId xmlns:p14="http://schemas.microsoft.com/office/powerpoint/2010/main" val="2563532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21</a:t>
            </a:fld>
            <a:endParaRPr lang="en-US" dirty="0"/>
          </a:p>
        </p:txBody>
      </p:sp>
    </p:spTree>
    <p:extLst>
      <p:ext uri="{BB962C8B-B14F-4D97-AF65-F5344CB8AC3E}">
        <p14:creationId xmlns:p14="http://schemas.microsoft.com/office/powerpoint/2010/main" val="2947621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22</a:t>
            </a:fld>
            <a:endParaRPr lang="en-US" dirty="0"/>
          </a:p>
        </p:txBody>
      </p:sp>
    </p:spTree>
    <p:extLst>
      <p:ext uri="{BB962C8B-B14F-4D97-AF65-F5344CB8AC3E}">
        <p14:creationId xmlns:p14="http://schemas.microsoft.com/office/powerpoint/2010/main" val="222190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958C45-AAFC-4BEC-A82C-EE275E603629}" type="slidenum">
              <a:rPr lang="en-US" smtClean="0"/>
              <a:pPr/>
              <a:t>23</a:t>
            </a:fld>
            <a:endParaRPr lang="en-US" dirty="0"/>
          </a:p>
        </p:txBody>
      </p:sp>
    </p:spTree>
    <p:extLst>
      <p:ext uri="{BB962C8B-B14F-4D97-AF65-F5344CB8AC3E}">
        <p14:creationId xmlns:p14="http://schemas.microsoft.com/office/powerpoint/2010/main" val="75254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958C45-AAFC-4BEC-A82C-EE275E603629}" type="slidenum">
              <a:rPr lang="en-US" smtClean="0"/>
              <a:pPr/>
              <a:t>3</a:t>
            </a:fld>
            <a:endParaRPr lang="en-US" dirty="0"/>
          </a:p>
        </p:txBody>
      </p:sp>
    </p:spTree>
    <p:extLst>
      <p:ext uri="{BB962C8B-B14F-4D97-AF65-F5344CB8AC3E}">
        <p14:creationId xmlns:p14="http://schemas.microsoft.com/office/powerpoint/2010/main" val="91654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4</a:t>
            </a:fld>
            <a:endParaRPr lang="en-US" dirty="0"/>
          </a:p>
        </p:txBody>
      </p:sp>
    </p:spTree>
    <p:extLst>
      <p:ext uri="{BB962C8B-B14F-4D97-AF65-F5344CB8AC3E}">
        <p14:creationId xmlns:p14="http://schemas.microsoft.com/office/powerpoint/2010/main" val="197207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5</a:t>
            </a:fld>
            <a:endParaRPr lang="en-US" dirty="0"/>
          </a:p>
        </p:txBody>
      </p:sp>
    </p:spTree>
    <p:extLst>
      <p:ext uri="{BB962C8B-B14F-4D97-AF65-F5344CB8AC3E}">
        <p14:creationId xmlns:p14="http://schemas.microsoft.com/office/powerpoint/2010/main" val="342948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6</a:t>
            </a:fld>
            <a:endParaRPr lang="en-US" dirty="0"/>
          </a:p>
        </p:txBody>
      </p:sp>
    </p:spTree>
    <p:extLst>
      <p:ext uri="{BB962C8B-B14F-4D97-AF65-F5344CB8AC3E}">
        <p14:creationId xmlns:p14="http://schemas.microsoft.com/office/powerpoint/2010/main" val="286414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7</a:t>
            </a:fld>
            <a:endParaRPr lang="en-US" dirty="0"/>
          </a:p>
        </p:txBody>
      </p:sp>
    </p:spTree>
    <p:extLst>
      <p:ext uri="{BB962C8B-B14F-4D97-AF65-F5344CB8AC3E}">
        <p14:creationId xmlns:p14="http://schemas.microsoft.com/office/powerpoint/2010/main" val="117003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8</a:t>
            </a:fld>
            <a:endParaRPr lang="en-US" dirty="0"/>
          </a:p>
        </p:txBody>
      </p:sp>
    </p:spTree>
    <p:extLst>
      <p:ext uri="{BB962C8B-B14F-4D97-AF65-F5344CB8AC3E}">
        <p14:creationId xmlns:p14="http://schemas.microsoft.com/office/powerpoint/2010/main" val="115631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58C45-AAFC-4BEC-A82C-EE275E603629}" type="slidenum">
              <a:rPr lang="en-US" smtClean="0"/>
              <a:pPr/>
              <a:t>9</a:t>
            </a:fld>
            <a:endParaRPr lang="en-US" dirty="0"/>
          </a:p>
        </p:txBody>
      </p:sp>
    </p:spTree>
    <p:extLst>
      <p:ext uri="{BB962C8B-B14F-4D97-AF65-F5344CB8AC3E}">
        <p14:creationId xmlns:p14="http://schemas.microsoft.com/office/powerpoint/2010/main" val="481827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ull Color 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Color Logo - Clear Background.png"/>
          <p:cNvPicPr>
            <a:picLocks noChangeAspect="1"/>
          </p:cNvPicPr>
          <p:nvPr userDrawn="1"/>
        </p:nvPicPr>
        <p:blipFill>
          <a:blip r:embed="rId3" cstate="print"/>
          <a:stretch>
            <a:fillRect/>
          </a:stretch>
        </p:blipFill>
        <p:spPr>
          <a:xfrm>
            <a:off x="1726062" y="1600200"/>
            <a:ext cx="5691878" cy="2651760"/>
          </a:xfrm>
          <a:prstGeom prst="rect">
            <a:avLst/>
          </a:prstGeom>
        </p:spPr>
      </p:pic>
      <p:pic>
        <p:nvPicPr>
          <p:cNvPr id="8" name="Picture 7" descr="QHP_tagline.png"/>
          <p:cNvPicPr>
            <a:picLocks noChangeAspect="1"/>
          </p:cNvPicPr>
          <p:nvPr userDrawn="1"/>
        </p:nvPicPr>
        <p:blipFill>
          <a:blip r:embed="rId4" cstate="print"/>
          <a:srcRect l="17738" t="21429" b="60793"/>
          <a:stretch>
            <a:fillRect/>
          </a:stretch>
        </p:blipFill>
        <p:spPr>
          <a:xfrm>
            <a:off x="1447800" y="4876800"/>
            <a:ext cx="6205670" cy="1005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
            <a:ext cx="8229600" cy="1005840"/>
          </a:xfrm>
        </p:spPr>
        <p:txBody>
          <a:bodyPr anchor="ctr">
            <a:normAutofit/>
          </a:bodyPr>
          <a:lstStyle>
            <a:lvl1pPr algn="l">
              <a:defRPr sz="3600" b="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19200"/>
            <a:ext cx="3008313" cy="4906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6"/>
          <p:cNvSpPr>
            <a:spLocks noGrp="1" noChangeArrowheads="1"/>
          </p:cNvSpPr>
          <p:nvPr>
            <p:ph type="sldNum" sz="quarter" idx="10"/>
          </p:nvPr>
        </p:nvSpPr>
        <p:spPr bwMode="auto">
          <a:xfrm>
            <a:off x="425450" y="6477000"/>
            <a:ext cx="64135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000000"/>
                </a:solidFill>
                <a:latin typeface="Palatino Linotype" pitchFamily="18" charset="0"/>
              </a:defRPr>
            </a:lvl1pPr>
          </a:lstStyle>
          <a:p>
            <a:r>
              <a:rPr lang="en-US" dirty="0" smtClean="0"/>
              <a:t>Page </a:t>
            </a:r>
            <a:fld id="{2C712CFF-803D-4277-9DC2-4B2B961EDE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
            <a:ext cx="8229600" cy="1005840"/>
          </a:xfrm>
        </p:spPr>
        <p:txBody>
          <a:bodyPr anchor="ctr">
            <a:normAutofit/>
          </a:bodyPr>
          <a:lstStyle>
            <a:lvl1pPr algn="l">
              <a:defRPr sz="3600" b="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Rectangle 6"/>
          <p:cNvSpPr>
            <a:spLocks noGrp="1" noChangeArrowheads="1"/>
          </p:cNvSpPr>
          <p:nvPr>
            <p:ph type="sldNum" sz="quarter" idx="10"/>
          </p:nvPr>
        </p:nvSpPr>
        <p:spPr bwMode="auto">
          <a:xfrm>
            <a:off x="425450" y="6477000"/>
            <a:ext cx="64135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000000"/>
                </a:solidFill>
                <a:latin typeface="Palatino Linotype" pitchFamily="18" charset="0"/>
              </a:defRPr>
            </a:lvl1pPr>
          </a:lstStyle>
          <a:p>
            <a:r>
              <a:rPr lang="en-US" dirty="0" smtClean="0"/>
              <a:t>Page </a:t>
            </a:r>
            <a:fld id="{2C712CFF-803D-4277-9DC2-4B2B961EDE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Only 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810000"/>
            <a:ext cx="5410200" cy="1752600"/>
          </a:xfrm>
        </p:spPr>
        <p:txBody>
          <a:bodyPr>
            <a:normAutofit/>
          </a:bodyPr>
          <a:lstStyle>
            <a:lvl1pPr marL="0" indent="0" algn="l">
              <a:buNone/>
              <a:defRPr sz="2800" baseline="0">
                <a:solidFill>
                  <a:schemeClr val="tx1"/>
                </a:solidFill>
                <a:latin typeface="Palatino Linotyp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Title/Date</a:t>
            </a:r>
          </a:p>
        </p:txBody>
      </p:sp>
      <p:pic>
        <p:nvPicPr>
          <p:cNvPr id="7" name="Picture 6" descr="Color Logo - Clear Background.png"/>
          <p:cNvPicPr>
            <a:picLocks noChangeAspect="1"/>
          </p:cNvPicPr>
          <p:nvPr userDrawn="1"/>
        </p:nvPicPr>
        <p:blipFill>
          <a:blip r:embed="rId2" cstate="print"/>
          <a:stretch>
            <a:fillRect/>
          </a:stretch>
        </p:blipFill>
        <p:spPr>
          <a:xfrm>
            <a:off x="914400" y="1524000"/>
            <a:ext cx="4710519" cy="219456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6"/>
          <p:cNvSpPr>
            <a:spLocks noGrp="1" noChangeArrowheads="1"/>
          </p:cNvSpPr>
          <p:nvPr>
            <p:ph type="sldNum" sz="quarter" idx="10"/>
          </p:nvPr>
        </p:nvSpPr>
        <p:spPr bwMode="auto">
          <a:xfrm>
            <a:off x="425450" y="6477000"/>
            <a:ext cx="64135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000000"/>
                </a:solidFill>
                <a:latin typeface="Palatino Linotype" pitchFamily="18" charset="0"/>
              </a:defRPr>
            </a:lvl1pPr>
          </a:lstStyle>
          <a:p>
            <a:r>
              <a:rPr lang="en-US" dirty="0" smtClean="0"/>
              <a:t>Page </a:t>
            </a:r>
            <a:fld id="{2C712CFF-803D-4277-9DC2-4B2B961EDE9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8"/>
          <p:cNvSpPr>
            <a:spLocks noGrp="1"/>
          </p:cNvSpPr>
          <p:nvPr>
            <p:ph type="title"/>
          </p:nvPr>
        </p:nvSpPr>
        <p:spPr>
          <a:xfrm>
            <a:off x="457200" y="2209800"/>
            <a:ext cx="8229600" cy="1066800"/>
          </a:xfrm>
        </p:spPr>
        <p:txBody>
          <a:bodyPr/>
          <a:lstStyle>
            <a:lvl1pPr algn="ctr">
              <a:defRPr b="1">
                <a:solidFill>
                  <a:schemeClr val="tx1"/>
                </a:solidFill>
              </a:defRPr>
            </a:lvl1pPr>
          </a:lstStyle>
          <a:p>
            <a:r>
              <a:rPr lang="en-US" dirty="0" smtClean="0"/>
              <a:t>Click to edit Master title style</a:t>
            </a:r>
            <a:endParaRPr lang="en-US" dirty="0"/>
          </a:p>
        </p:txBody>
      </p:sp>
      <p:sp>
        <p:nvSpPr>
          <p:cNvPr id="11" name="Rectangle 6"/>
          <p:cNvSpPr>
            <a:spLocks noGrp="1" noChangeArrowheads="1"/>
          </p:cNvSpPr>
          <p:nvPr>
            <p:ph type="sldNum" sz="quarter" idx="10"/>
          </p:nvPr>
        </p:nvSpPr>
        <p:spPr bwMode="auto">
          <a:xfrm>
            <a:off x="425450" y="6477000"/>
            <a:ext cx="64135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000000"/>
                </a:solidFill>
                <a:latin typeface="Palatino Linotype" pitchFamily="18" charset="0"/>
              </a:defRPr>
            </a:lvl1pPr>
          </a:lstStyle>
          <a:p>
            <a:r>
              <a:rPr lang="en-US" dirty="0" smtClean="0"/>
              <a:t>Page </a:t>
            </a:r>
            <a:fld id="{2C712CFF-803D-4277-9DC2-4B2B961EDE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1.2.1 Clinical Meas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QHP Clinical Measures v1.2.1</a:t>
            </a:r>
            <a:endParaRPr lang="en-US" dirty="0"/>
          </a:p>
        </p:txBody>
      </p:sp>
      <p:sp>
        <p:nvSpPr>
          <p:cNvPr id="3" name="Slide Number Placeholder 2"/>
          <p:cNvSpPr>
            <a:spLocks noGrp="1"/>
          </p:cNvSpPr>
          <p:nvPr>
            <p:ph type="sldNum" sz="quarter" idx="10"/>
          </p:nvPr>
        </p:nvSpPr>
        <p:spPr/>
        <p:txBody>
          <a:bodyPr/>
          <a:lstStyle/>
          <a:p>
            <a:r>
              <a:rPr lang="en-US" dirty="0" smtClean="0"/>
              <a:t>Page </a:t>
            </a:r>
            <a:fld id="{2C712CFF-803D-4277-9DC2-4B2B961EDE95}" type="slidenum">
              <a:rPr lang="en-US" smtClean="0"/>
              <a:pPr/>
              <a:t>‹#›</a:t>
            </a:fld>
            <a:endParaRPr lang="en-US" dirty="0"/>
          </a:p>
        </p:txBody>
      </p:sp>
      <p:graphicFrame>
        <p:nvGraphicFramePr>
          <p:cNvPr id="4" name="Content Placeholder 10"/>
          <p:cNvGraphicFramePr>
            <a:graphicFrameLocks/>
          </p:cNvGraphicFramePr>
          <p:nvPr userDrawn="1"/>
        </p:nvGraphicFramePr>
        <p:xfrm>
          <a:off x="1275074" y="1219200"/>
          <a:ext cx="6593852" cy="5074920"/>
        </p:xfrm>
        <a:graphic>
          <a:graphicData uri="http://schemas.openxmlformats.org/drawingml/2006/table">
            <a:tbl>
              <a:tblPr firstRow="1" bandRow="1">
                <a:tableStyleId>{5940675A-B579-460E-94D1-54222C63F5DA}</a:tableStyleId>
              </a:tblPr>
              <a:tblGrid>
                <a:gridCol w="3200400">
                  <a:extLst>
                    <a:ext uri="{9D8B030D-6E8A-4147-A177-3AD203B41FA5}">
                      <a16:colId xmlns:a16="http://schemas.microsoft.com/office/drawing/2014/main" val="20000"/>
                    </a:ext>
                  </a:extLst>
                </a:gridCol>
                <a:gridCol w="193052">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228600">
                <a:tc>
                  <a:txBody>
                    <a:bodyPr/>
                    <a:lstStyle/>
                    <a:p>
                      <a:pPr marL="0" marR="0" algn="l">
                        <a:lnSpc>
                          <a:spcPct val="100000"/>
                        </a:lnSpc>
                        <a:spcBef>
                          <a:spcPts val="0"/>
                        </a:spcBef>
                        <a:spcAft>
                          <a:spcPts val="0"/>
                        </a:spcAft>
                      </a:pPr>
                      <a:r>
                        <a:rPr lang="en-US" sz="1200" dirty="0" smtClean="0">
                          <a:solidFill>
                            <a:schemeClr val="tx1"/>
                          </a:solidFill>
                          <a:effectLst/>
                          <a:latin typeface="Palatino Linotype" pitchFamily="18" charset="0"/>
                        </a:rPr>
                        <a:t>Diabetes (18-75</a:t>
                      </a:r>
                      <a:r>
                        <a:rPr lang="en-US" sz="1200" baseline="0" dirty="0" smtClean="0">
                          <a:solidFill>
                            <a:schemeClr val="tx1"/>
                          </a:solidFill>
                          <a:effectLst/>
                          <a:latin typeface="Palatino Linotype" pitchFamily="18" charset="0"/>
                        </a:rPr>
                        <a:t> years old)</a:t>
                      </a:r>
                      <a:endParaRPr lang="en-US" sz="1200" dirty="0">
                        <a:solidFill>
                          <a:schemeClr val="tx1"/>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aseline="0" dirty="0" smtClean="0">
                          <a:solidFill>
                            <a:schemeClr val="tx1"/>
                          </a:solidFill>
                          <a:effectLst/>
                          <a:latin typeface="Palatino Linotype" pitchFamily="18" charset="0"/>
                        </a:rPr>
                        <a:t>Immunizations</a:t>
                      </a:r>
                      <a:endParaRPr lang="en-US" sz="1200" dirty="0">
                        <a:solidFill>
                          <a:schemeClr val="tx1"/>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28600">
                <a:tc>
                  <a:txBody>
                    <a:bodyPr/>
                    <a:lstStyle/>
                    <a:p>
                      <a:pPr marL="0" marR="0" algn="l">
                        <a:lnSpc>
                          <a:spcPct val="100000"/>
                        </a:lnSpc>
                        <a:spcBef>
                          <a:spcPts val="0"/>
                        </a:spcBef>
                        <a:spcAft>
                          <a:spcPts val="0"/>
                        </a:spcAft>
                      </a:pPr>
                      <a:r>
                        <a:rPr lang="en-US" sz="1200" dirty="0">
                          <a:effectLst/>
                          <a:latin typeface="Palatino Linotype" pitchFamily="18" charset="0"/>
                        </a:rPr>
                        <a:t>A1c </a:t>
                      </a:r>
                      <a:r>
                        <a:rPr lang="en-US" sz="1200" dirty="0" smtClean="0">
                          <a:effectLst/>
                          <a:latin typeface="Palatino Linotype" pitchFamily="18" charset="0"/>
                        </a:rPr>
                        <a:t>performed</a:t>
                      </a:r>
                      <a:r>
                        <a:rPr lang="en-US" sz="1200" baseline="0" dirty="0" smtClean="0">
                          <a:effectLst/>
                          <a:latin typeface="Palatino Linotype" pitchFamily="18" charset="0"/>
                        </a:rPr>
                        <a:t> annually</a:t>
                      </a:r>
                      <a:endParaRPr lang="en-US" sz="1200" dirty="0">
                        <a:solidFill>
                          <a:schemeClr val="tx1"/>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endParaRPr lang="en-US" sz="1200" baseline="0" dirty="0" smtClean="0">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dirty="0" smtClean="0">
                          <a:effectLst/>
                          <a:latin typeface="Palatino Linotype" pitchFamily="18" charset="0"/>
                        </a:rPr>
                        <a:t>Influenza</a:t>
                      </a:r>
                      <a:r>
                        <a:rPr lang="en-US" sz="1200" baseline="0" dirty="0" smtClean="0">
                          <a:effectLst/>
                          <a:latin typeface="Palatino Linotype" pitchFamily="18" charset="0"/>
                        </a:rPr>
                        <a:t> Vaccine 6 months and over*</a:t>
                      </a:r>
                      <a:endParaRPr lang="en-US" sz="1200" baseline="0" dirty="0" smtClean="0">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8600">
                <a:tc>
                  <a:txBody>
                    <a:bodyPr/>
                    <a:lstStyle/>
                    <a:p>
                      <a:pPr marL="0" marR="0" algn="l">
                        <a:lnSpc>
                          <a:spcPct val="100000"/>
                        </a:lnSpc>
                        <a:spcBef>
                          <a:spcPts val="0"/>
                        </a:spcBef>
                        <a:spcAft>
                          <a:spcPts val="0"/>
                        </a:spcAft>
                      </a:pPr>
                      <a:r>
                        <a:rPr lang="en-US" sz="1200" dirty="0" smtClean="0">
                          <a:effectLst/>
                          <a:latin typeface="Palatino Linotype" pitchFamily="18" charset="0"/>
                        </a:rPr>
                        <a:t>HbA1C</a:t>
                      </a:r>
                      <a:r>
                        <a:rPr lang="en-US" sz="1200" baseline="0" dirty="0" smtClean="0">
                          <a:effectLst/>
                          <a:latin typeface="Palatino Linotype" pitchFamily="18" charset="0"/>
                        </a:rPr>
                        <a:t> &gt;9 = uncontrolled</a:t>
                      </a:r>
                      <a:endParaRPr lang="en-US" sz="1200" dirty="0">
                        <a:solidFill>
                          <a:srgbClr val="000000"/>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endParaRPr lang="en-US" sz="1200" dirty="0">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dirty="0" smtClean="0">
                          <a:effectLst/>
                          <a:latin typeface="Palatino Linotype" pitchFamily="18" charset="0"/>
                        </a:rPr>
                        <a:t>Pneumonia Vaccine 65+ once*</a:t>
                      </a:r>
                      <a:endParaRPr lang="en-US" sz="1200" dirty="0">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8600">
                <a:tc>
                  <a:txBody>
                    <a:bodyPr/>
                    <a:lstStyle/>
                    <a:p>
                      <a:pPr marL="0" marR="0" algn="l">
                        <a:lnSpc>
                          <a:spcPct val="100000"/>
                        </a:lnSpc>
                        <a:spcBef>
                          <a:spcPts val="0"/>
                        </a:spcBef>
                        <a:spcAft>
                          <a:spcPts val="0"/>
                        </a:spcAft>
                      </a:pPr>
                      <a:r>
                        <a:rPr lang="en-US" sz="1200" dirty="0" smtClean="0">
                          <a:effectLst/>
                          <a:latin typeface="Palatino Linotype" pitchFamily="18" charset="0"/>
                        </a:rPr>
                        <a:t>HbA1C &lt;8 </a:t>
                      </a:r>
                      <a:r>
                        <a:rPr lang="en-US" sz="1200" baseline="0" dirty="0" smtClean="0">
                          <a:effectLst/>
                          <a:latin typeface="Palatino Linotype" pitchFamily="18" charset="0"/>
                        </a:rPr>
                        <a:t> = </a:t>
                      </a:r>
                      <a:r>
                        <a:rPr lang="en-US" sz="1200" dirty="0" smtClean="0">
                          <a:effectLst/>
                          <a:latin typeface="Palatino Linotype" pitchFamily="18" charset="0"/>
                        </a:rPr>
                        <a:t>controlled</a:t>
                      </a:r>
                      <a:endParaRPr lang="en-US" sz="1200" dirty="0">
                        <a:solidFill>
                          <a:srgbClr val="000000"/>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endParaRPr lang="en-US" sz="1200" dirty="0">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dirty="0" smtClean="0">
                          <a:effectLst/>
                          <a:latin typeface="Palatino Linotype" pitchFamily="18" charset="0"/>
                        </a:rPr>
                        <a:t>Tdap* (19-64)</a:t>
                      </a:r>
                      <a:endParaRPr lang="en-US" sz="1200" dirty="0">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8600">
                <a:tc>
                  <a:txBody>
                    <a:bodyPr/>
                    <a:lstStyle/>
                    <a:p>
                      <a:pPr marL="0" marR="0" algn="l">
                        <a:lnSpc>
                          <a:spcPct val="100000"/>
                        </a:lnSpc>
                        <a:spcBef>
                          <a:spcPts val="0"/>
                        </a:spcBef>
                        <a:spcAft>
                          <a:spcPts val="0"/>
                        </a:spcAft>
                      </a:pPr>
                      <a:r>
                        <a:rPr lang="en-US" sz="1200" dirty="0">
                          <a:effectLst/>
                          <a:latin typeface="Palatino Linotype" pitchFamily="18" charset="0"/>
                        </a:rPr>
                        <a:t>LDL </a:t>
                      </a:r>
                      <a:r>
                        <a:rPr lang="en-US" sz="1200" dirty="0" smtClean="0">
                          <a:effectLst/>
                          <a:latin typeface="Palatino Linotype" pitchFamily="18" charset="0"/>
                        </a:rPr>
                        <a:t>performed annually</a:t>
                      </a:r>
                      <a:endParaRPr lang="en-US" sz="1200" dirty="0">
                        <a:solidFill>
                          <a:schemeClr val="tx1"/>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endParaRPr lang="en-US" sz="1200" dirty="0">
                        <a:solidFill>
                          <a:schemeClr val="tx1"/>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dirty="0" smtClean="0">
                          <a:solidFill>
                            <a:schemeClr val="tx1"/>
                          </a:solidFill>
                          <a:effectLst/>
                          <a:latin typeface="Palatino Linotype" pitchFamily="18" charset="0"/>
                        </a:rPr>
                        <a:t>COPD</a:t>
                      </a:r>
                      <a:endParaRPr lang="en-US" sz="1200" dirty="0">
                        <a:solidFill>
                          <a:schemeClr val="tx1"/>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228600">
                <a:tc>
                  <a:txBody>
                    <a:bodyPr/>
                    <a:lstStyle/>
                    <a:p>
                      <a:pPr marL="0" marR="0" algn="l">
                        <a:lnSpc>
                          <a:spcPct val="100000"/>
                        </a:lnSpc>
                        <a:spcBef>
                          <a:spcPts val="0"/>
                        </a:spcBef>
                        <a:spcAft>
                          <a:spcPts val="0"/>
                        </a:spcAft>
                      </a:pPr>
                      <a:r>
                        <a:rPr lang="en-US" sz="1200" dirty="0" smtClean="0">
                          <a:effectLst/>
                          <a:latin typeface="Palatino Linotype" pitchFamily="18" charset="0"/>
                        </a:rPr>
                        <a:t>LDL &lt;100</a:t>
                      </a:r>
                      <a:endParaRPr lang="en-US" sz="1200" dirty="0">
                        <a:solidFill>
                          <a:srgbClr val="000000"/>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endParaRPr lang="en-US" sz="1200" dirty="0">
                        <a:solidFill>
                          <a:srgbClr val="000000"/>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dirty="0" smtClean="0">
                          <a:effectLst/>
                          <a:latin typeface="Palatino Linotype" pitchFamily="18" charset="0"/>
                        </a:rPr>
                        <a:t>Influenza Vaccine</a:t>
                      </a:r>
                      <a:r>
                        <a:rPr lang="en-US" sz="1200" baseline="0" dirty="0" smtClean="0">
                          <a:effectLst/>
                          <a:latin typeface="Palatino Linotype" pitchFamily="18" charset="0"/>
                        </a:rPr>
                        <a:t> Annually</a:t>
                      </a:r>
                      <a:endParaRPr lang="en-US" sz="1200" dirty="0">
                        <a:solidFill>
                          <a:srgbClr val="000000"/>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8600">
                <a:tc>
                  <a:txBody>
                    <a:bodyPr/>
                    <a:lstStyle/>
                    <a:p>
                      <a:pPr marL="0" marR="0" algn="l">
                        <a:lnSpc>
                          <a:spcPct val="100000"/>
                        </a:lnSpc>
                        <a:spcBef>
                          <a:spcPts val="0"/>
                        </a:spcBef>
                        <a:spcAft>
                          <a:spcPts val="0"/>
                        </a:spcAft>
                      </a:pPr>
                      <a:r>
                        <a:rPr lang="en-US" sz="1200" dirty="0" smtClean="0">
                          <a:effectLst/>
                          <a:latin typeface="Palatino Linotype" pitchFamily="18" charset="0"/>
                        </a:rPr>
                        <a:t>Influenza annually</a:t>
                      </a:r>
                      <a:endParaRPr lang="en-US" sz="1200" dirty="0">
                        <a:solidFill>
                          <a:schemeClr val="tx1"/>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endParaRPr lang="en-US" sz="1200" dirty="0">
                        <a:solidFill>
                          <a:srgbClr val="000000"/>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dirty="0" smtClean="0">
                          <a:effectLst/>
                          <a:latin typeface="Palatino Linotype" pitchFamily="18" charset="0"/>
                        </a:rPr>
                        <a:t>Pneumonia Vaccine</a:t>
                      </a:r>
                      <a:endParaRPr lang="en-US" sz="1200" dirty="0">
                        <a:solidFill>
                          <a:srgbClr val="000000"/>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28600">
                <a:tc>
                  <a:txBody>
                    <a:bodyPr/>
                    <a:lstStyle/>
                    <a:p>
                      <a:pPr marL="0" marR="0" algn="l">
                        <a:lnSpc>
                          <a:spcPct val="100000"/>
                        </a:lnSpc>
                        <a:spcBef>
                          <a:spcPts val="0"/>
                        </a:spcBef>
                        <a:spcAft>
                          <a:spcPts val="0"/>
                        </a:spcAft>
                      </a:pPr>
                      <a:r>
                        <a:rPr lang="en-US" sz="1200" dirty="0">
                          <a:effectLst/>
                          <a:latin typeface="Palatino Linotype" pitchFamily="18" charset="0"/>
                        </a:rPr>
                        <a:t>Nephropathy </a:t>
                      </a:r>
                      <a:r>
                        <a:rPr lang="en-US" sz="1200" dirty="0" smtClean="0">
                          <a:effectLst/>
                          <a:latin typeface="Palatino Linotype" pitchFamily="18" charset="0"/>
                        </a:rPr>
                        <a:t>screening annually</a:t>
                      </a:r>
                      <a:endParaRPr lang="en-US" sz="1200" dirty="0">
                        <a:solidFill>
                          <a:schemeClr val="tx1"/>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endParaRPr lang="en-US" sz="1200" dirty="0">
                        <a:solidFill>
                          <a:srgbClr val="000000"/>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dirty="0" smtClean="0">
                          <a:effectLst/>
                          <a:latin typeface="Palatino Linotype" pitchFamily="18" charset="0"/>
                        </a:rPr>
                        <a:t>Smoking Assessment</a:t>
                      </a:r>
                      <a:endParaRPr lang="en-US" sz="1200" dirty="0">
                        <a:solidFill>
                          <a:srgbClr val="000000"/>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8600">
                <a:tc>
                  <a:txBody>
                    <a:bodyPr/>
                    <a:lstStyle/>
                    <a:p>
                      <a:pPr marL="0" marR="0" algn="l">
                        <a:lnSpc>
                          <a:spcPct val="100000"/>
                        </a:lnSpc>
                        <a:spcBef>
                          <a:spcPts val="0"/>
                        </a:spcBef>
                        <a:spcAft>
                          <a:spcPts val="0"/>
                        </a:spcAft>
                      </a:pPr>
                      <a:r>
                        <a:rPr lang="en-US" sz="1200" dirty="0" smtClean="0">
                          <a:effectLst/>
                          <a:latin typeface="Palatino Linotype" pitchFamily="18" charset="0"/>
                        </a:rPr>
                        <a:t>Smoking Assessment annually</a:t>
                      </a:r>
                      <a:endParaRPr lang="en-US" sz="1200" dirty="0">
                        <a:solidFill>
                          <a:srgbClr val="000000"/>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Palatino Linotype" pitchFamily="18" charset="0"/>
                        </a:rPr>
                        <a:t>Smoking</a:t>
                      </a:r>
                      <a:r>
                        <a:rPr lang="en-US" sz="1200" baseline="0" dirty="0" smtClean="0">
                          <a:effectLst/>
                          <a:latin typeface="Palatino Linotype" pitchFamily="18" charset="0"/>
                        </a:rPr>
                        <a:t> Counseling Annually</a:t>
                      </a:r>
                      <a:endParaRPr lang="en-US" sz="1200" dirty="0" smtClean="0">
                        <a:solidFill>
                          <a:srgbClr val="000000"/>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28600">
                <a:tc>
                  <a:txBody>
                    <a:bodyPr/>
                    <a:lstStyle/>
                    <a:p>
                      <a:pPr marL="0" marR="0" algn="l">
                        <a:lnSpc>
                          <a:spcPct val="100000"/>
                        </a:lnSpc>
                        <a:spcBef>
                          <a:spcPts val="0"/>
                        </a:spcBef>
                        <a:spcAft>
                          <a:spcPts val="0"/>
                        </a:spcAft>
                      </a:pPr>
                      <a:r>
                        <a:rPr lang="en-US" sz="1200" dirty="0" smtClean="0">
                          <a:effectLst/>
                          <a:latin typeface="Palatino Linotype" pitchFamily="18" charset="0"/>
                        </a:rPr>
                        <a:t>Smoking</a:t>
                      </a:r>
                      <a:r>
                        <a:rPr lang="en-US" sz="1200" baseline="0" dirty="0" smtClean="0">
                          <a:effectLst/>
                          <a:latin typeface="Palatino Linotype" pitchFamily="18" charset="0"/>
                        </a:rPr>
                        <a:t> Counseling annually</a:t>
                      </a:r>
                      <a:endParaRPr lang="en-US" sz="1200" dirty="0">
                        <a:solidFill>
                          <a:schemeClr val="tx1"/>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endParaRPr lang="en-US" sz="1200" dirty="0">
                        <a:solidFill>
                          <a:schemeClr val="tx1"/>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dirty="0" smtClean="0">
                          <a:solidFill>
                            <a:schemeClr val="tx1"/>
                          </a:solidFill>
                          <a:effectLst/>
                          <a:latin typeface="Palatino Linotype" pitchFamily="18" charset="0"/>
                        </a:rPr>
                        <a:t>Cancer Screening</a:t>
                      </a:r>
                      <a:endParaRPr lang="en-US" sz="1200" dirty="0">
                        <a:solidFill>
                          <a:schemeClr val="tx1"/>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9"/>
                  </a:ext>
                </a:extLst>
              </a:tr>
              <a:tr h="228600">
                <a:tc>
                  <a:txBody>
                    <a:bodyPr/>
                    <a:lstStyle/>
                    <a:p>
                      <a:pPr marL="0" marR="0" algn="l">
                        <a:lnSpc>
                          <a:spcPct val="100000"/>
                        </a:lnSpc>
                        <a:spcBef>
                          <a:spcPts val="0"/>
                        </a:spcBef>
                        <a:spcAft>
                          <a:spcPts val="0"/>
                        </a:spcAft>
                      </a:pPr>
                      <a:r>
                        <a:rPr lang="en-US" sz="1200" dirty="0" smtClean="0">
                          <a:solidFill>
                            <a:schemeClr val="tx1"/>
                          </a:solidFill>
                          <a:effectLst/>
                          <a:latin typeface="Palatino Linotype" pitchFamily="18" charset="0"/>
                        </a:rPr>
                        <a:t>Cardiovascular</a:t>
                      </a:r>
                      <a:r>
                        <a:rPr lang="en-US" sz="1200" dirty="0">
                          <a:solidFill>
                            <a:schemeClr val="tx1"/>
                          </a:solidFill>
                          <a:effectLst/>
                          <a:latin typeface="Palatino Linotype" pitchFamily="18" charset="0"/>
                        </a:rPr>
                        <a:t> </a:t>
                      </a:r>
                      <a:r>
                        <a:rPr lang="en-US" sz="1200" dirty="0" smtClean="0">
                          <a:solidFill>
                            <a:schemeClr val="tx1"/>
                          </a:solidFill>
                          <a:effectLst/>
                          <a:latin typeface="Palatino Linotype" pitchFamily="18" charset="0"/>
                        </a:rPr>
                        <a:t>(18- 75 years old)</a:t>
                      </a:r>
                      <a:r>
                        <a:rPr lang="en-US" sz="1200" dirty="0">
                          <a:solidFill>
                            <a:schemeClr val="tx1"/>
                          </a:solidFill>
                          <a:effectLst/>
                          <a:latin typeface="Palatino Linotype" pitchFamily="18" charset="0"/>
                        </a:rPr>
                        <a:t>         </a:t>
                      </a:r>
                      <a:endParaRPr lang="en-US" sz="1200" dirty="0">
                        <a:solidFill>
                          <a:schemeClr val="tx1"/>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marL="0" marR="0" indent="0" algn="l">
                        <a:lnSpc>
                          <a:spcPct val="100000"/>
                        </a:lnSpc>
                        <a:spcBef>
                          <a:spcPts val="0"/>
                        </a:spcBef>
                        <a:spcAft>
                          <a:spcPts val="0"/>
                        </a:spcAft>
                        <a:buFontTx/>
                        <a:buNone/>
                      </a:pPr>
                      <a:endParaRPr lang="en-US" sz="1200" dirty="0" smtClean="0">
                        <a:effectLst/>
                        <a:latin typeface="Palatino Linotype" pitchFamily="18" charset="0"/>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Palatino Linotype" pitchFamily="18" charset="0"/>
                        </a:rPr>
                        <a:t>Breast Cancer Screening (40-69 years old)</a:t>
                      </a:r>
                    </a:p>
                    <a:p>
                      <a:pPr marL="0" marR="0" indent="0" algn="l">
                        <a:lnSpc>
                          <a:spcPct val="100000"/>
                        </a:lnSpc>
                        <a:spcBef>
                          <a:spcPts val="0"/>
                        </a:spcBef>
                        <a:spcAft>
                          <a:spcPts val="0"/>
                        </a:spcAft>
                        <a:buFontTx/>
                        <a:buNone/>
                      </a:pPr>
                      <a:r>
                        <a:rPr lang="en-US" sz="1200" dirty="0" smtClean="0">
                          <a:effectLst/>
                          <a:latin typeface="Palatino Linotype" pitchFamily="18" charset="0"/>
                        </a:rPr>
                        <a:t>mammogram every 2 years</a:t>
                      </a: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28600">
                <a:tc>
                  <a:txBody>
                    <a:bodyPr/>
                    <a:lstStyle/>
                    <a:p>
                      <a:pPr marL="0" marR="0" algn="l">
                        <a:lnSpc>
                          <a:spcPct val="100000"/>
                        </a:lnSpc>
                        <a:spcBef>
                          <a:spcPts val="0"/>
                        </a:spcBef>
                        <a:spcAft>
                          <a:spcPts val="0"/>
                        </a:spcAft>
                      </a:pPr>
                      <a:r>
                        <a:rPr lang="en-US" sz="1200" dirty="0">
                          <a:effectLst/>
                          <a:latin typeface="Palatino Linotype" pitchFamily="18" charset="0"/>
                        </a:rPr>
                        <a:t>LDL </a:t>
                      </a:r>
                      <a:r>
                        <a:rPr lang="en-US" sz="1200" dirty="0" smtClean="0">
                          <a:effectLst/>
                          <a:latin typeface="Palatino Linotype" pitchFamily="18" charset="0"/>
                        </a:rPr>
                        <a:t>performed</a:t>
                      </a:r>
                      <a:r>
                        <a:rPr lang="en-US" sz="1200" baseline="0" dirty="0" smtClean="0">
                          <a:effectLst/>
                          <a:latin typeface="Palatino Linotype" pitchFamily="18" charset="0"/>
                        </a:rPr>
                        <a:t> annually</a:t>
                      </a:r>
                      <a:endParaRPr lang="en-US" sz="1200" dirty="0">
                        <a:solidFill>
                          <a:schemeClr val="tx1"/>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pPr marL="0" marR="0" algn="l">
                        <a:lnSpc>
                          <a:spcPct val="115000"/>
                        </a:lnSpc>
                        <a:spcBef>
                          <a:spcPts val="0"/>
                        </a:spcBef>
                        <a:spcAft>
                          <a:spcPts val="0"/>
                        </a:spcAft>
                      </a:pPr>
                      <a:endParaRPr lang="en-US" sz="1100" baseline="0" dirty="0" smtClean="0">
                        <a:effectLst/>
                        <a:latin typeface="Palatino Linotype"/>
                        <a:ea typeface="Calibri"/>
                        <a:cs typeface="Times New Roman"/>
                      </a:endParaRPr>
                    </a:p>
                  </a:txBody>
                  <a:tcPr marL="65198" marR="65198" marT="0" marB="0" anchor="b"/>
                </a:tc>
                <a:extLst>
                  <a:ext uri="{0D108BD9-81ED-4DB2-BD59-A6C34878D82A}">
                    <a16:rowId xmlns:a16="http://schemas.microsoft.com/office/drawing/2014/main" val="10011"/>
                  </a:ext>
                </a:extLst>
              </a:tr>
              <a:tr h="228600">
                <a:tc>
                  <a:txBody>
                    <a:bodyPr/>
                    <a:lstStyle/>
                    <a:p>
                      <a:pPr marL="0" marR="0" algn="l">
                        <a:lnSpc>
                          <a:spcPct val="100000"/>
                        </a:lnSpc>
                        <a:spcBef>
                          <a:spcPts val="0"/>
                        </a:spcBef>
                        <a:spcAft>
                          <a:spcPts val="0"/>
                        </a:spcAft>
                      </a:pPr>
                      <a:r>
                        <a:rPr lang="en-US" sz="1200" dirty="0" smtClean="0">
                          <a:effectLst/>
                          <a:latin typeface="Palatino Linotype" pitchFamily="18" charset="0"/>
                        </a:rPr>
                        <a:t>LDL &lt; 100</a:t>
                      </a:r>
                      <a:endParaRPr lang="en-US" sz="1200" dirty="0">
                        <a:solidFill>
                          <a:srgbClr val="000000"/>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algn="l">
                        <a:lnSpc>
                          <a:spcPct val="100000"/>
                        </a:lnSpc>
                        <a:spcBef>
                          <a:spcPts val="0"/>
                        </a:spcBef>
                        <a:spcAft>
                          <a:spcPts val="0"/>
                        </a:spcAft>
                        <a:buFontTx/>
                        <a:buNone/>
                      </a:pPr>
                      <a:endParaRPr lang="en-US" sz="1200" baseline="0" dirty="0" smtClean="0">
                        <a:effectLst/>
                        <a:latin typeface="Palatino Linotype" pitchFamily="18" charset="0"/>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4">
                  <a:txBody>
                    <a:bodyPr/>
                    <a:lstStyle/>
                    <a:p>
                      <a:pPr marL="0" marR="0" algn="l">
                        <a:lnSpc>
                          <a:spcPct val="100000"/>
                        </a:lnSpc>
                        <a:spcBef>
                          <a:spcPts val="0"/>
                        </a:spcBef>
                        <a:spcAft>
                          <a:spcPts val="0"/>
                        </a:spcAft>
                      </a:pPr>
                      <a:r>
                        <a:rPr lang="en-US" sz="1200" b="1" dirty="0">
                          <a:effectLst/>
                          <a:latin typeface="Palatino Linotype" pitchFamily="18" charset="0"/>
                        </a:rPr>
                        <a:t> </a:t>
                      </a:r>
                      <a:r>
                        <a:rPr lang="en-US" sz="1200" b="1" dirty="0" smtClean="0">
                          <a:effectLst/>
                          <a:latin typeface="Palatino Linotype" pitchFamily="18" charset="0"/>
                        </a:rPr>
                        <a:t>Colon</a:t>
                      </a:r>
                      <a:r>
                        <a:rPr lang="en-US" sz="1200" b="1" baseline="0" dirty="0" smtClean="0">
                          <a:effectLst/>
                          <a:latin typeface="Palatino Linotype" pitchFamily="18" charset="0"/>
                        </a:rPr>
                        <a:t> Cancer Screening (50-75 years old)</a:t>
                      </a:r>
                    </a:p>
                    <a:p>
                      <a:pPr marL="0" marR="0" algn="l">
                        <a:lnSpc>
                          <a:spcPct val="100000"/>
                        </a:lnSpc>
                        <a:spcBef>
                          <a:spcPts val="0"/>
                        </a:spcBef>
                        <a:spcAft>
                          <a:spcPts val="0"/>
                        </a:spcAft>
                        <a:buFontTx/>
                        <a:buChar char="-"/>
                      </a:pPr>
                      <a:r>
                        <a:rPr lang="en-US" sz="1200" baseline="0" dirty="0" smtClean="0">
                          <a:effectLst/>
                          <a:latin typeface="Palatino Linotype" pitchFamily="18" charset="0"/>
                        </a:rPr>
                        <a:t>colonoscopy every 10 years OR</a:t>
                      </a:r>
                    </a:p>
                    <a:p>
                      <a:pPr marL="0" marR="0" algn="l">
                        <a:lnSpc>
                          <a:spcPct val="100000"/>
                        </a:lnSpc>
                        <a:spcBef>
                          <a:spcPts val="0"/>
                        </a:spcBef>
                        <a:spcAft>
                          <a:spcPts val="0"/>
                        </a:spcAft>
                        <a:buFontTx/>
                        <a:buChar char="-"/>
                      </a:pPr>
                      <a:r>
                        <a:rPr lang="en-US" sz="1200" baseline="0" dirty="0" smtClean="0">
                          <a:effectLst/>
                          <a:latin typeface="Palatino Linotype" pitchFamily="18" charset="0"/>
                        </a:rPr>
                        <a:t>hemoccult annually OR</a:t>
                      </a:r>
                    </a:p>
                    <a:p>
                      <a:pPr marL="0" marR="0" algn="l">
                        <a:lnSpc>
                          <a:spcPct val="100000"/>
                        </a:lnSpc>
                        <a:spcBef>
                          <a:spcPts val="0"/>
                        </a:spcBef>
                        <a:spcAft>
                          <a:spcPts val="0"/>
                        </a:spcAft>
                        <a:buFontTx/>
                        <a:buNone/>
                      </a:pPr>
                      <a:r>
                        <a:rPr lang="en-US" sz="1200" baseline="0" dirty="0" smtClean="0">
                          <a:effectLst/>
                          <a:latin typeface="Palatino Linotype" pitchFamily="18" charset="0"/>
                        </a:rPr>
                        <a:t>-sigmoidoscopy every 5 years</a:t>
                      </a: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28600">
                <a:tc>
                  <a:txBody>
                    <a:bodyPr/>
                    <a:lstStyle/>
                    <a:p>
                      <a:pPr marL="0" marR="0" algn="l">
                        <a:lnSpc>
                          <a:spcPct val="100000"/>
                        </a:lnSpc>
                        <a:spcBef>
                          <a:spcPts val="0"/>
                        </a:spcBef>
                        <a:spcAft>
                          <a:spcPts val="0"/>
                        </a:spcAft>
                      </a:pPr>
                      <a:r>
                        <a:rPr lang="en-US" sz="1200" strike="noStrike" dirty="0" smtClean="0">
                          <a:effectLst/>
                          <a:latin typeface="Palatino Linotype" pitchFamily="18" charset="0"/>
                        </a:rPr>
                        <a:t>Antiplatelet</a:t>
                      </a:r>
                      <a:r>
                        <a:rPr lang="en-US" sz="1200" strike="noStrike" baseline="0" dirty="0" smtClean="0">
                          <a:effectLst/>
                          <a:latin typeface="Palatino Linotype" pitchFamily="18" charset="0"/>
                        </a:rPr>
                        <a:t> therapy</a:t>
                      </a:r>
                      <a:endParaRPr lang="en-US" sz="1200" strike="noStrike" dirty="0">
                        <a:solidFill>
                          <a:srgbClr val="000000"/>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pPr marL="0" marR="0" algn="l">
                        <a:lnSpc>
                          <a:spcPct val="100000"/>
                        </a:lnSpc>
                        <a:spcBef>
                          <a:spcPts val="0"/>
                        </a:spcBef>
                        <a:spcAft>
                          <a:spcPts val="0"/>
                        </a:spcAft>
                      </a:pPr>
                      <a:endParaRPr lang="en-US" sz="1200" baseline="0" dirty="0" smtClean="0">
                        <a:effectLst/>
                        <a:latin typeface="Palatino Linotype" pitchFamily="18" charset="0"/>
                      </a:endParaRPr>
                    </a:p>
                  </a:txBody>
                  <a:tcPr marL="65198" marR="65198" marT="0" marB="0" anchor="b"/>
                </a:tc>
                <a:extLst>
                  <a:ext uri="{0D108BD9-81ED-4DB2-BD59-A6C34878D82A}">
                    <a16:rowId xmlns:a16="http://schemas.microsoft.com/office/drawing/2014/main" val="10013"/>
                  </a:ext>
                </a:extLst>
              </a:tr>
              <a:tr h="228600">
                <a:tc>
                  <a:txBody>
                    <a:bodyPr/>
                    <a:lstStyle/>
                    <a:p>
                      <a:pPr marL="0" marR="0" algn="l">
                        <a:lnSpc>
                          <a:spcPct val="100000"/>
                        </a:lnSpc>
                        <a:spcBef>
                          <a:spcPts val="0"/>
                        </a:spcBef>
                        <a:spcAft>
                          <a:spcPts val="0"/>
                        </a:spcAft>
                      </a:pPr>
                      <a:r>
                        <a:rPr lang="en-US" sz="1200" dirty="0" smtClean="0">
                          <a:effectLst/>
                          <a:latin typeface="Palatino Linotype" pitchFamily="18" charset="0"/>
                        </a:rPr>
                        <a:t>Influenza vaccine</a:t>
                      </a:r>
                      <a:endParaRPr lang="en-US" sz="1200" dirty="0">
                        <a:solidFill>
                          <a:srgbClr val="000000"/>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pPr marL="0" marR="0" algn="l">
                        <a:lnSpc>
                          <a:spcPct val="100000"/>
                        </a:lnSpc>
                        <a:spcBef>
                          <a:spcPts val="0"/>
                        </a:spcBef>
                        <a:spcAft>
                          <a:spcPts val="0"/>
                        </a:spcAft>
                      </a:pPr>
                      <a:endParaRPr lang="en-US" sz="1200" baseline="0" dirty="0" smtClean="0">
                        <a:effectLst/>
                        <a:latin typeface="Palatino Linotype" pitchFamily="18" charset="0"/>
                      </a:endParaRPr>
                    </a:p>
                  </a:txBody>
                  <a:tcPr marL="65198" marR="65198" marT="0" marB="0" anchor="b"/>
                </a:tc>
                <a:extLst>
                  <a:ext uri="{0D108BD9-81ED-4DB2-BD59-A6C34878D82A}">
                    <a16:rowId xmlns:a16="http://schemas.microsoft.com/office/drawing/2014/main" val="10014"/>
                  </a:ext>
                </a:extLst>
              </a:tr>
              <a:tr h="228600">
                <a:tc>
                  <a:txBody>
                    <a:bodyPr/>
                    <a:lstStyle/>
                    <a:p>
                      <a:pPr marL="0" marR="0" algn="l">
                        <a:lnSpc>
                          <a:spcPct val="100000"/>
                        </a:lnSpc>
                        <a:spcBef>
                          <a:spcPts val="0"/>
                        </a:spcBef>
                        <a:spcAft>
                          <a:spcPts val="0"/>
                        </a:spcAft>
                      </a:pPr>
                      <a:r>
                        <a:rPr lang="en-US" sz="1200" dirty="0" smtClean="0">
                          <a:effectLst/>
                          <a:latin typeface="Palatino Linotype" pitchFamily="18" charset="0"/>
                        </a:rPr>
                        <a:t>Smoking Assessment annually</a:t>
                      </a:r>
                      <a:endParaRPr lang="en-US" sz="1200" dirty="0">
                        <a:solidFill>
                          <a:srgbClr val="000000"/>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pPr marL="0" marR="0" algn="l">
                        <a:lnSpc>
                          <a:spcPct val="100000"/>
                        </a:lnSpc>
                        <a:spcBef>
                          <a:spcPts val="0"/>
                        </a:spcBef>
                        <a:spcAft>
                          <a:spcPts val="0"/>
                        </a:spcAft>
                      </a:pPr>
                      <a:endParaRPr lang="en-US" sz="1200" baseline="0" dirty="0" smtClean="0">
                        <a:effectLst/>
                        <a:latin typeface="Palatino Linotype" pitchFamily="18" charset="0"/>
                      </a:endParaRPr>
                    </a:p>
                  </a:txBody>
                  <a:tcPr marL="65198" marR="65198" marT="0" marB="0" anchor="b"/>
                </a:tc>
                <a:extLst>
                  <a:ext uri="{0D108BD9-81ED-4DB2-BD59-A6C34878D82A}">
                    <a16:rowId xmlns:a16="http://schemas.microsoft.com/office/drawing/2014/main" val="10015"/>
                  </a:ext>
                </a:extLst>
              </a:tr>
              <a:tr h="228600">
                <a:tc>
                  <a:txBody>
                    <a:bodyPr/>
                    <a:lstStyle/>
                    <a:p>
                      <a:pPr marL="0" marR="0" algn="l">
                        <a:lnSpc>
                          <a:spcPct val="100000"/>
                        </a:lnSpc>
                        <a:spcBef>
                          <a:spcPts val="0"/>
                        </a:spcBef>
                        <a:spcAft>
                          <a:spcPts val="0"/>
                        </a:spcAft>
                      </a:pPr>
                      <a:r>
                        <a:rPr lang="en-US" sz="1200" dirty="0">
                          <a:effectLst/>
                          <a:latin typeface="Palatino Linotype" pitchFamily="18" charset="0"/>
                        </a:rPr>
                        <a:t>Smoking </a:t>
                      </a:r>
                      <a:r>
                        <a:rPr lang="en-US" sz="1200" dirty="0" smtClean="0">
                          <a:effectLst/>
                          <a:latin typeface="Palatino Linotype" pitchFamily="18" charset="0"/>
                        </a:rPr>
                        <a:t>counseling annually</a:t>
                      </a:r>
                      <a:endParaRPr lang="en-US" sz="1200" dirty="0">
                        <a:solidFill>
                          <a:srgbClr val="000000"/>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l">
                        <a:lnSpc>
                          <a:spcPct val="100000"/>
                        </a:lnSpc>
                        <a:spcBef>
                          <a:spcPts val="0"/>
                        </a:spcBef>
                        <a:spcAft>
                          <a:spcPts val="0"/>
                        </a:spcAft>
                      </a:pPr>
                      <a:endParaRPr lang="en-US" sz="1200" dirty="0">
                        <a:solidFill>
                          <a:schemeClr val="tx1"/>
                        </a:solidFill>
                        <a:effectLst/>
                        <a:latin typeface="Palatino Linotype" pitchFamily="18" charset="0"/>
                        <a:ea typeface="Calibri"/>
                        <a:cs typeface="Times New Roman"/>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2">
                  <a:txBody>
                    <a:bodyPr/>
                    <a:lstStyle/>
                    <a:p>
                      <a:pPr marL="0" marR="0" algn="l">
                        <a:lnSpc>
                          <a:spcPct val="100000"/>
                        </a:lnSpc>
                        <a:spcBef>
                          <a:spcPts val="0"/>
                        </a:spcBef>
                        <a:spcAft>
                          <a:spcPts val="0"/>
                        </a:spcAft>
                      </a:pPr>
                      <a:r>
                        <a:rPr lang="en-US" sz="1200" b="1" dirty="0" smtClean="0">
                          <a:effectLst/>
                          <a:latin typeface="Palatino Linotype" pitchFamily="18" charset="0"/>
                        </a:rPr>
                        <a:t>Cervical</a:t>
                      </a:r>
                      <a:r>
                        <a:rPr lang="en-US" sz="1200" b="1" baseline="0" dirty="0" smtClean="0">
                          <a:effectLst/>
                          <a:latin typeface="Palatino Linotype" pitchFamily="18" charset="0"/>
                        </a:rPr>
                        <a:t> Cancer Screening (21-65 years old) </a:t>
                      </a:r>
                    </a:p>
                    <a:p>
                      <a:pPr marL="0" marR="0" algn="l">
                        <a:lnSpc>
                          <a:spcPct val="100000"/>
                        </a:lnSpc>
                        <a:spcBef>
                          <a:spcPts val="0"/>
                        </a:spcBef>
                        <a:spcAft>
                          <a:spcPts val="0"/>
                        </a:spcAft>
                      </a:pPr>
                      <a:r>
                        <a:rPr lang="en-US" sz="1200" baseline="0" dirty="0" smtClean="0">
                          <a:effectLst/>
                          <a:latin typeface="Palatino Linotype" pitchFamily="18" charset="0"/>
                        </a:rPr>
                        <a:t>every 3 years</a:t>
                      </a: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28600">
                <a:tc>
                  <a:txBody>
                    <a:bodyPr/>
                    <a:lstStyle/>
                    <a:p>
                      <a:pPr marL="0" marR="0" algn="l">
                        <a:lnSpc>
                          <a:spcPct val="100000"/>
                        </a:lnSpc>
                        <a:spcBef>
                          <a:spcPts val="0"/>
                        </a:spcBef>
                        <a:spcAft>
                          <a:spcPts val="0"/>
                        </a:spcAft>
                      </a:pPr>
                      <a:r>
                        <a:rPr lang="en-US" sz="1200" dirty="0" smtClean="0">
                          <a:solidFill>
                            <a:schemeClr val="tx1"/>
                          </a:solidFill>
                          <a:effectLst/>
                          <a:latin typeface="Palatino Linotype" pitchFamily="18" charset="0"/>
                        </a:rPr>
                        <a:t>Asthma (5-64 years old)</a:t>
                      </a:r>
                      <a:endParaRPr lang="en-US" sz="1200" dirty="0">
                        <a:solidFill>
                          <a:schemeClr val="tx1"/>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US"/>
                    </a:p>
                  </a:txBody>
                  <a:tcPr/>
                </a:tc>
                <a:tc vMerge="1">
                  <a:txBody>
                    <a:bodyPr/>
                    <a:lstStyle/>
                    <a:p>
                      <a:pPr>
                        <a:lnSpc>
                          <a:spcPct val="100000"/>
                        </a:lnSpc>
                      </a:pPr>
                      <a:endParaRPr lang="en-US" sz="1200" dirty="0">
                        <a:latin typeface="Palatino Linotype" pitchFamily="18" charset="0"/>
                      </a:endParaRPr>
                    </a:p>
                  </a:txBody>
                  <a:tcPr/>
                </a:tc>
                <a:extLst>
                  <a:ext uri="{0D108BD9-81ED-4DB2-BD59-A6C34878D82A}">
                    <a16:rowId xmlns:a16="http://schemas.microsoft.com/office/drawing/2014/main" val="10017"/>
                  </a:ext>
                </a:extLst>
              </a:tr>
              <a:tr h="228600">
                <a:tc>
                  <a:txBody>
                    <a:bodyPr/>
                    <a:lstStyle/>
                    <a:p>
                      <a:pPr marL="0" marR="0" algn="l">
                        <a:lnSpc>
                          <a:spcPct val="100000"/>
                        </a:lnSpc>
                        <a:spcBef>
                          <a:spcPts val="0"/>
                        </a:spcBef>
                        <a:spcAft>
                          <a:spcPts val="0"/>
                        </a:spcAft>
                      </a:pPr>
                      <a:r>
                        <a:rPr lang="en-US" sz="1200" dirty="0" smtClean="0">
                          <a:effectLst/>
                          <a:latin typeface="Palatino Linotype" pitchFamily="18" charset="0"/>
                        </a:rPr>
                        <a:t>Influenza vaccine annually</a:t>
                      </a:r>
                      <a:endParaRPr lang="en-US" sz="1200" dirty="0">
                        <a:solidFill>
                          <a:srgbClr val="000000"/>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endParaRPr lang="en-US" sz="1200" baseline="0" dirty="0" smtClean="0">
                        <a:effectLst/>
                        <a:latin typeface="Palatino Linotype" pitchFamily="18" charset="0"/>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aseline="0" dirty="0" smtClean="0">
                          <a:effectLst/>
                          <a:latin typeface="Palatino Linotype" pitchFamily="18" charset="0"/>
                        </a:rPr>
                        <a:t>Electronic Prescribing %</a:t>
                      </a: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18"/>
                  </a:ext>
                </a:extLst>
              </a:tr>
              <a:tr h="228600">
                <a:tc>
                  <a:txBody>
                    <a:bodyPr/>
                    <a:lstStyle/>
                    <a:p>
                      <a:pPr marL="0" marR="0" algn="l">
                        <a:lnSpc>
                          <a:spcPct val="100000"/>
                        </a:lnSpc>
                        <a:spcBef>
                          <a:spcPts val="0"/>
                        </a:spcBef>
                        <a:spcAft>
                          <a:spcPts val="0"/>
                        </a:spcAft>
                      </a:pPr>
                      <a:r>
                        <a:rPr lang="en-US" sz="1200" dirty="0" smtClean="0">
                          <a:solidFill>
                            <a:schemeClr val="tx1"/>
                          </a:solidFill>
                          <a:effectLst/>
                          <a:latin typeface="Palatino Linotype" pitchFamily="18" charset="0"/>
                        </a:rPr>
                        <a:t>Controller Med Prescribed Last</a:t>
                      </a:r>
                      <a:r>
                        <a:rPr lang="en-US" sz="1200" baseline="0" dirty="0" smtClean="0">
                          <a:solidFill>
                            <a:schemeClr val="tx1"/>
                          </a:solidFill>
                          <a:effectLst/>
                          <a:latin typeface="Palatino Linotype" pitchFamily="18" charset="0"/>
                        </a:rPr>
                        <a:t> Year*</a:t>
                      </a:r>
                      <a:endParaRPr lang="en-US" sz="1200" dirty="0">
                        <a:solidFill>
                          <a:schemeClr val="tx1"/>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endParaRPr lang="en-US" sz="1200" baseline="0" dirty="0" smtClean="0">
                        <a:effectLst/>
                        <a:latin typeface="Palatino Linotype" pitchFamily="18" charset="0"/>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aseline="0" dirty="0" smtClean="0">
                          <a:effectLst/>
                          <a:latin typeface="Palatino Linotype" pitchFamily="18" charset="0"/>
                        </a:rPr>
                        <a:t>CPOE %</a:t>
                      </a: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19"/>
                  </a:ext>
                </a:extLst>
              </a:tr>
              <a:tr h="228600">
                <a:tc>
                  <a:txBody>
                    <a:bodyPr/>
                    <a:lstStyle/>
                    <a:p>
                      <a:pPr marL="0" marR="0" algn="l">
                        <a:lnSpc>
                          <a:spcPct val="100000"/>
                        </a:lnSpc>
                        <a:spcBef>
                          <a:spcPts val="0"/>
                        </a:spcBef>
                        <a:spcAft>
                          <a:spcPts val="0"/>
                        </a:spcAft>
                      </a:pPr>
                      <a:r>
                        <a:rPr lang="en-US" sz="1200" dirty="0" smtClean="0">
                          <a:effectLst/>
                          <a:latin typeface="Palatino Linotype" pitchFamily="18" charset="0"/>
                        </a:rPr>
                        <a:t>Smoking</a:t>
                      </a:r>
                      <a:r>
                        <a:rPr lang="en-US" sz="1200" baseline="0" dirty="0" smtClean="0">
                          <a:effectLst/>
                          <a:latin typeface="Palatino Linotype" pitchFamily="18" charset="0"/>
                        </a:rPr>
                        <a:t> Assessment Annually</a:t>
                      </a:r>
                      <a:endParaRPr lang="en-US" sz="1200" dirty="0">
                        <a:solidFill>
                          <a:srgbClr val="000000"/>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endParaRPr lang="en-US" sz="1200" baseline="0" dirty="0" smtClean="0">
                        <a:effectLst/>
                        <a:latin typeface="Palatino Linotype" pitchFamily="18" charset="0"/>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aseline="0" dirty="0" smtClean="0">
                          <a:effectLst/>
                          <a:latin typeface="Palatino Linotype" pitchFamily="18" charset="0"/>
                        </a:rPr>
                        <a:t>Generic Prescribing %</a:t>
                      </a: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20"/>
                  </a:ext>
                </a:extLst>
              </a:tr>
              <a:tr h="228600">
                <a:tc>
                  <a:txBody>
                    <a:bodyPr/>
                    <a:lstStyle/>
                    <a:p>
                      <a:pPr marL="0" marR="0" algn="l">
                        <a:lnSpc>
                          <a:spcPct val="100000"/>
                        </a:lnSpc>
                        <a:spcBef>
                          <a:spcPts val="0"/>
                        </a:spcBef>
                        <a:spcAft>
                          <a:spcPts val="0"/>
                        </a:spcAft>
                      </a:pPr>
                      <a:r>
                        <a:rPr lang="en-US" sz="1200" dirty="0" smtClean="0">
                          <a:effectLst/>
                          <a:latin typeface="Palatino Linotype" pitchFamily="18" charset="0"/>
                        </a:rPr>
                        <a:t>Smoking Counseling Annually</a:t>
                      </a:r>
                      <a:endParaRPr lang="en-US" sz="1200" dirty="0">
                        <a:solidFill>
                          <a:srgbClr val="000000"/>
                        </a:solidFill>
                        <a:effectLst/>
                        <a:latin typeface="Palatino Linotype" pitchFamily="18" charset="0"/>
                        <a:ea typeface="Calibri"/>
                        <a:cs typeface="Times New Roman"/>
                      </a:endParaRPr>
                    </a:p>
                  </a:txBody>
                  <a:tcPr marL="67276" marR="6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endParaRPr lang="en-US" sz="1200" baseline="0" dirty="0" smtClean="0">
                        <a:effectLst/>
                        <a:latin typeface="Palatino Linotype" pitchFamily="18" charset="0"/>
                      </a:endParaRP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aseline="0" dirty="0" smtClean="0">
                          <a:effectLst/>
                          <a:latin typeface="Palatino Linotype" pitchFamily="18" charset="0"/>
                        </a:rPr>
                        <a:t>IH Registry Usage %</a:t>
                      </a:r>
                    </a:p>
                  </a:txBody>
                  <a:tcPr marL="83826" marR="838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21"/>
                  </a:ext>
                </a:extLst>
              </a:tr>
            </a:tbl>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906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bwMode="auto">
          <a:xfrm>
            <a:off x="425450" y="6477000"/>
            <a:ext cx="64135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000000"/>
                </a:solidFill>
                <a:latin typeface="Palatino Linotype" pitchFamily="18" charset="0"/>
              </a:defRPr>
            </a:lvl1pPr>
          </a:lstStyle>
          <a:p>
            <a:r>
              <a:rPr lang="en-US" dirty="0" smtClean="0"/>
              <a:t>Page </a:t>
            </a:r>
            <a:fld id="{2C712CFF-803D-4277-9DC2-4B2B961EDE9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89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89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6"/>
          <p:cNvSpPr>
            <a:spLocks noGrp="1" noChangeArrowheads="1"/>
          </p:cNvSpPr>
          <p:nvPr>
            <p:ph type="sldNum" sz="quarter" idx="10"/>
          </p:nvPr>
        </p:nvSpPr>
        <p:spPr bwMode="auto">
          <a:xfrm>
            <a:off x="425450" y="6477000"/>
            <a:ext cx="64135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000000"/>
                </a:solidFill>
                <a:latin typeface="Palatino Linotype" pitchFamily="18" charset="0"/>
              </a:defRPr>
            </a:lvl1pPr>
          </a:lstStyle>
          <a:p>
            <a:r>
              <a:rPr lang="en-US" dirty="0" smtClean="0"/>
              <a:t>Page </a:t>
            </a:r>
            <a:fld id="{2C712CFF-803D-4277-9DC2-4B2B961EDE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smtClean="0"/>
              <a:t>Click to edit Master title style</a:t>
            </a:r>
            <a:endParaRPr lang="en-US" dirty="0"/>
          </a:p>
        </p:txBody>
      </p:sp>
      <p:sp>
        <p:nvSpPr>
          <p:cNvPr id="9" name="Rectangle 6"/>
          <p:cNvSpPr>
            <a:spLocks noGrp="1" noChangeArrowheads="1"/>
          </p:cNvSpPr>
          <p:nvPr>
            <p:ph type="sldNum" sz="quarter" idx="10"/>
          </p:nvPr>
        </p:nvSpPr>
        <p:spPr bwMode="auto">
          <a:xfrm>
            <a:off x="381000" y="6400800"/>
            <a:ext cx="64135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000000"/>
                </a:solidFill>
                <a:latin typeface="Palatino Linotype" pitchFamily="18" charset="0"/>
              </a:defRPr>
            </a:lvl1pPr>
          </a:lstStyle>
          <a:p>
            <a:r>
              <a:rPr lang="en-US" dirty="0" smtClean="0"/>
              <a:t>Page </a:t>
            </a:r>
            <a:fld id="{2C712CFF-803D-4277-9DC2-4B2B961EDE9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6"/>
          <p:cNvSpPr>
            <a:spLocks noGrp="1" noChangeArrowheads="1"/>
          </p:cNvSpPr>
          <p:nvPr>
            <p:ph type="sldNum" sz="quarter" idx="10"/>
          </p:nvPr>
        </p:nvSpPr>
        <p:spPr bwMode="auto">
          <a:xfrm>
            <a:off x="425450" y="6477000"/>
            <a:ext cx="64135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000000"/>
                </a:solidFill>
                <a:latin typeface="Palatino Linotype" pitchFamily="18" charset="0"/>
              </a:defRPr>
            </a:lvl1pPr>
          </a:lstStyle>
          <a:p>
            <a:r>
              <a:rPr lang="en-US" dirty="0" smtClean="0"/>
              <a:t>Page </a:t>
            </a:r>
            <a:fld id="{2C712CFF-803D-4277-9DC2-4B2B961EDE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
            <a:ext cx="8229600" cy="100584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QHP_ofSoIL_color_600.jpg"/>
          <p:cNvPicPr>
            <a:picLocks noChangeAspect="1"/>
          </p:cNvPicPr>
          <p:nvPr userDrawn="1"/>
        </p:nvPicPr>
        <p:blipFill>
          <a:blip r:embed="rId14" cstate="print"/>
          <a:stretch>
            <a:fillRect/>
          </a:stretch>
        </p:blipFill>
        <p:spPr>
          <a:xfrm>
            <a:off x="7639502" y="6248400"/>
            <a:ext cx="1123498" cy="548640"/>
          </a:xfrm>
          <a:prstGeom prst="rect">
            <a:avLst/>
          </a:prstGeom>
        </p:spPr>
      </p:pic>
      <p:sp>
        <p:nvSpPr>
          <p:cNvPr id="10" name="Rectangle 6"/>
          <p:cNvSpPr>
            <a:spLocks noGrp="1" noChangeArrowheads="1"/>
          </p:cNvSpPr>
          <p:nvPr>
            <p:ph type="sldNum" sz="quarter" idx="4"/>
          </p:nvPr>
        </p:nvSpPr>
        <p:spPr bwMode="auto">
          <a:xfrm>
            <a:off x="425450" y="6477000"/>
            <a:ext cx="64135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000000"/>
                </a:solidFill>
                <a:latin typeface="Palatino Linotype" pitchFamily="18" charset="0"/>
              </a:defRPr>
            </a:lvl1pPr>
          </a:lstStyle>
          <a:p>
            <a:r>
              <a:rPr lang="en-US" dirty="0" smtClean="0"/>
              <a:t>Page </a:t>
            </a:r>
            <a:fld id="{2C712CFF-803D-4277-9DC2-4B2B961EDE95}" type="slidenum">
              <a:rPr lang="en-US" smtClean="0"/>
              <a:pPr/>
              <a:t>‹#›</a:t>
            </a:fld>
            <a:endParaRPr lang="en-US" dirty="0"/>
          </a:p>
        </p:txBody>
      </p:sp>
      <p:sp>
        <p:nvSpPr>
          <p:cNvPr id="8" name="Rectangle 28"/>
          <p:cNvSpPr>
            <a:spLocks noChangeArrowheads="1"/>
          </p:cNvSpPr>
          <p:nvPr userDrawn="1"/>
        </p:nvSpPr>
        <p:spPr bwMode="auto">
          <a:xfrm>
            <a:off x="2133601" y="6553200"/>
            <a:ext cx="4267200" cy="215444"/>
          </a:xfrm>
          <a:prstGeom prst="rect">
            <a:avLst/>
          </a:prstGeom>
          <a:noFill/>
          <a:ln w="9525">
            <a:noFill/>
            <a:miter lim="800000"/>
            <a:headEnd/>
            <a:tailEnd/>
          </a:ln>
          <a:effectLst/>
        </p:spPr>
        <p:txBody>
          <a:bodyPr wrap="square" lIns="0" rIns="0">
            <a:spAutoFit/>
          </a:bodyPr>
          <a:lstStyle/>
          <a:p>
            <a:pPr algn="ctr" eaLnBrk="0" hangingPunct="0">
              <a:defRPr/>
            </a:pPr>
            <a:r>
              <a:rPr lang="en-US" sz="800" b="1" dirty="0" smtClean="0">
                <a:solidFill>
                  <a:srgbClr val="FF0000"/>
                </a:solidFill>
                <a:latin typeface="Palatino Linotype" pitchFamily="18" charset="0"/>
              </a:rPr>
              <a:t>Confidential</a:t>
            </a:r>
            <a:r>
              <a:rPr lang="en-US" sz="800" b="1" dirty="0">
                <a:solidFill>
                  <a:srgbClr val="FF0000"/>
                </a:solidFill>
                <a:latin typeface="Palatino Linotype" pitchFamily="18" charset="0"/>
              </a:rPr>
              <a:t>: Do Not Distribute</a:t>
            </a:r>
            <a:endParaRPr lang="en-US" sz="800" b="1" baseline="30000" dirty="0">
              <a:solidFill>
                <a:srgbClr val="000000"/>
              </a:solidFill>
              <a:latin typeface="Palatino Linotype"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Lst>
  <p:hf hdr="0" dt="0"/>
  <p:txStyles>
    <p:titleStyle>
      <a:lvl1pPr algn="l" defTabSz="914400" rtl="0" eaLnBrk="1" latinLnBrk="0" hangingPunct="1">
        <a:spcBef>
          <a:spcPct val="0"/>
        </a:spcBef>
        <a:buNone/>
        <a:defRPr sz="3600" kern="1200">
          <a:solidFill>
            <a:schemeClr val="bg1"/>
          </a:solidFill>
          <a:latin typeface="Palatino Linotype"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Palatino Linotype" pitchFamily="18"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Palatino Linotype" pitchFamily="18"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Palatino Linotype" pitchFamily="18"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Palatino Linotype" pitchFamily="18"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clinigence.com/support/solutions/folders/3000017063"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qhpsi.n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clinigence.com/support/solutions/folders/300001706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4343400"/>
            <a:ext cx="6400800" cy="1752600"/>
          </a:xfrm>
        </p:spPr>
        <p:txBody>
          <a:bodyPr>
            <a:normAutofit/>
          </a:bodyPr>
          <a:lstStyle/>
          <a:p>
            <a:r>
              <a:rPr lang="en-US" sz="3200" dirty="0" smtClean="0"/>
              <a:t>2020 Training</a:t>
            </a:r>
            <a:endParaRPr lang="en-US" dirty="0" smtClean="0"/>
          </a:p>
          <a:p>
            <a:r>
              <a:rPr lang="en-US" dirty="0" smtClean="0"/>
              <a:t>	New Registry: Clinigence</a:t>
            </a:r>
            <a:endParaRPr lang="en-US" dirty="0"/>
          </a:p>
        </p:txBody>
      </p:sp>
    </p:spTree>
    <p:extLst>
      <p:ext uri="{BB962C8B-B14F-4D97-AF65-F5344CB8AC3E}">
        <p14:creationId xmlns:p14="http://schemas.microsoft.com/office/powerpoint/2010/main" val="1118247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5312"/>
            <a:ext cx="8382000" cy="1832688"/>
          </a:xfrm>
        </p:spPr>
        <p:txBody>
          <a:bodyPr>
            <a:normAutofit/>
          </a:bodyPr>
          <a:lstStyle/>
          <a:p>
            <a:pPr>
              <a:spcBef>
                <a:spcPts val="0"/>
              </a:spcBef>
              <a:buFont typeface="Wingdings" pitchFamily="2" charset="2"/>
              <a:buChar char="Ø"/>
            </a:pPr>
            <a:r>
              <a:rPr lang="en-US" sz="1800" dirty="0" smtClean="0"/>
              <a:t>Click on any of the boxes to drill down to the patient level.</a:t>
            </a:r>
          </a:p>
          <a:p>
            <a:pPr>
              <a:spcBef>
                <a:spcPts val="0"/>
              </a:spcBef>
              <a:buFont typeface="Wingdings" pitchFamily="2" charset="2"/>
              <a:buChar char="Ø"/>
            </a:pPr>
            <a:r>
              <a:rPr lang="en-US" sz="1800" dirty="0" smtClean="0"/>
              <a:t>Meets shows patients who are meeting the measure; </a:t>
            </a:r>
            <a:r>
              <a:rPr lang="en-US" sz="1800" u="sng" dirty="0" smtClean="0"/>
              <a:t>Outside</a:t>
            </a:r>
            <a:r>
              <a:rPr lang="en-US" sz="1800" dirty="0" smtClean="0"/>
              <a:t> shows patients who are not meeting the measure.</a:t>
            </a:r>
          </a:p>
          <a:p>
            <a:pPr>
              <a:spcBef>
                <a:spcPts val="0"/>
              </a:spcBef>
              <a:spcAft>
                <a:spcPts val="2400"/>
              </a:spcAft>
              <a:buFont typeface="Wingdings" pitchFamily="2" charset="2"/>
              <a:buChar char="Ø"/>
            </a:pPr>
            <a:r>
              <a:rPr lang="en-US" sz="1800" dirty="0" smtClean="0"/>
              <a:t>You can also view the entire </a:t>
            </a:r>
            <a:r>
              <a:rPr lang="en-US" sz="1800" u="sng" dirty="0" smtClean="0"/>
              <a:t>Eligible</a:t>
            </a:r>
            <a:r>
              <a:rPr lang="en-US" sz="1800" dirty="0" smtClean="0"/>
              <a:t> population or any measure </a:t>
            </a:r>
            <a:r>
              <a:rPr lang="en-US" sz="1800" u="sng" dirty="0" smtClean="0"/>
              <a:t>Exclusions or Exceptions</a:t>
            </a:r>
            <a:r>
              <a:rPr lang="en-US" sz="1800" dirty="0" smtClean="0"/>
              <a:t>.</a:t>
            </a:r>
          </a:p>
          <a:p>
            <a:pPr>
              <a:spcBef>
                <a:spcPts val="0"/>
              </a:spcBef>
              <a:spcAft>
                <a:spcPts val="2400"/>
              </a:spcAft>
              <a:buFont typeface="Wingdings" pitchFamily="2" charset="2"/>
              <a:buChar char="Ø"/>
            </a:pPr>
            <a:endParaRPr lang="en-US" sz="1800" dirty="0" smtClean="0"/>
          </a:p>
        </p:txBody>
      </p:sp>
      <p:sp>
        <p:nvSpPr>
          <p:cNvPr id="2" name="Title 1"/>
          <p:cNvSpPr>
            <a:spLocks noGrp="1"/>
          </p:cNvSpPr>
          <p:nvPr>
            <p:ph type="title"/>
          </p:nvPr>
        </p:nvSpPr>
        <p:spPr/>
        <p:txBody>
          <a:bodyPr>
            <a:normAutofit/>
          </a:bodyPr>
          <a:lstStyle/>
          <a:p>
            <a:r>
              <a:rPr lang="en-US" sz="4400" dirty="0" smtClean="0"/>
              <a:t>QHP Registry- Measures</a:t>
            </a:r>
            <a:endParaRPr lang="en-US" sz="44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10</a:t>
            </a:fld>
            <a:endParaRPr lang="en-US" dirty="0"/>
          </a:p>
        </p:txBody>
      </p:sp>
      <p:pic>
        <p:nvPicPr>
          <p:cNvPr id="6" name="Picture 5"/>
          <p:cNvPicPr>
            <a:picLocks noChangeAspect="1"/>
          </p:cNvPicPr>
          <p:nvPr/>
        </p:nvPicPr>
        <p:blipFill>
          <a:blip r:embed="rId3"/>
          <a:stretch>
            <a:fillRect/>
          </a:stretch>
        </p:blipFill>
        <p:spPr>
          <a:xfrm>
            <a:off x="425450" y="2667000"/>
            <a:ext cx="8315325" cy="3429000"/>
          </a:xfrm>
          <a:prstGeom prst="rect">
            <a:avLst/>
          </a:prstGeom>
        </p:spPr>
      </p:pic>
    </p:spTree>
    <p:extLst>
      <p:ext uri="{BB962C8B-B14F-4D97-AF65-F5344CB8AC3E}">
        <p14:creationId xmlns:p14="http://schemas.microsoft.com/office/powerpoint/2010/main" val="307168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QHP Registry - Measures</a:t>
            </a:r>
            <a:endParaRPr lang="en-US" sz="4400" dirty="0"/>
          </a:p>
        </p:txBody>
      </p:sp>
      <p:sp>
        <p:nvSpPr>
          <p:cNvPr id="3" name="Content Placeholder 2"/>
          <p:cNvSpPr>
            <a:spLocks noGrp="1"/>
          </p:cNvSpPr>
          <p:nvPr>
            <p:ph idx="1"/>
          </p:nvPr>
        </p:nvSpPr>
        <p:spPr>
          <a:xfrm>
            <a:off x="457200" y="1524000"/>
            <a:ext cx="8229600" cy="4602163"/>
          </a:xfrm>
        </p:spPr>
        <p:txBody>
          <a:bodyPr>
            <a:normAutofit fontScale="77500" lnSpcReduction="20000"/>
          </a:bodyPr>
          <a:lstStyle/>
          <a:p>
            <a:pPr>
              <a:spcBef>
                <a:spcPts val="0"/>
              </a:spcBef>
              <a:spcAft>
                <a:spcPts val="2400"/>
              </a:spcAft>
              <a:buFont typeface="Wingdings" pitchFamily="2" charset="2"/>
              <a:buChar char="Ø"/>
            </a:pPr>
            <a:r>
              <a:rPr lang="en-US" sz="2800" u="sng" dirty="0" smtClean="0"/>
              <a:t>Eligible Population </a:t>
            </a:r>
            <a:r>
              <a:rPr lang="en-US" sz="2800" dirty="0" smtClean="0"/>
              <a:t>(Denominator)- patients who meet the criteria for the measure denominator.</a:t>
            </a:r>
          </a:p>
          <a:p>
            <a:pPr>
              <a:spcBef>
                <a:spcPts val="0"/>
              </a:spcBef>
              <a:spcAft>
                <a:spcPts val="2400"/>
              </a:spcAft>
              <a:buFont typeface="Wingdings" pitchFamily="2" charset="2"/>
              <a:buChar char="Ø"/>
            </a:pPr>
            <a:r>
              <a:rPr lang="en-US" sz="2800" u="sng" dirty="0" smtClean="0"/>
              <a:t>Meets Target Criteria</a:t>
            </a:r>
            <a:r>
              <a:rPr lang="en-US" sz="2800" dirty="0" smtClean="0"/>
              <a:t>- patients who meet the criteria for both the denominator and numerator of a measure.</a:t>
            </a:r>
          </a:p>
          <a:p>
            <a:pPr>
              <a:spcBef>
                <a:spcPts val="0"/>
              </a:spcBef>
              <a:spcAft>
                <a:spcPts val="2400"/>
              </a:spcAft>
              <a:buFont typeface="Wingdings" pitchFamily="2" charset="2"/>
              <a:buChar char="Ø"/>
            </a:pPr>
            <a:r>
              <a:rPr lang="en-US" sz="2800" u="sng" dirty="0" smtClean="0"/>
              <a:t>Outside Target Criteria </a:t>
            </a:r>
            <a:r>
              <a:rPr lang="en-US" sz="2800" dirty="0" smtClean="0"/>
              <a:t>(Complement/Not Met)- patients who meet the criteria for the denominator of a measure, but do not meet the numerator criteria.</a:t>
            </a:r>
          </a:p>
          <a:p>
            <a:pPr>
              <a:spcBef>
                <a:spcPts val="0"/>
              </a:spcBef>
              <a:spcAft>
                <a:spcPts val="2400"/>
              </a:spcAft>
              <a:buFont typeface="Wingdings" pitchFamily="2" charset="2"/>
              <a:buChar char="Ø"/>
            </a:pPr>
            <a:r>
              <a:rPr lang="en-US" sz="2800" u="sng" dirty="0" smtClean="0"/>
              <a:t>Exclusions and Exceptions</a:t>
            </a:r>
            <a:r>
              <a:rPr lang="en-US" sz="2800" dirty="0" smtClean="0"/>
              <a:t>- patient would have qualified for denominator, but has criteria that excludes them from counting against a provider’s score.  For example, patient no longer qualifies for Breast Cancer Screening due to previous mastectomy.</a:t>
            </a:r>
          </a:p>
          <a:p>
            <a:pPr>
              <a:spcBef>
                <a:spcPts val="0"/>
              </a:spcBef>
              <a:spcAft>
                <a:spcPts val="2400"/>
              </a:spcAft>
              <a:buFont typeface="Wingdings" pitchFamily="2" charset="2"/>
              <a:buChar char="Ø"/>
            </a:pPr>
            <a:endParaRPr lang="en-US" sz="2800" dirty="0" smtClean="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11</a:t>
            </a:fld>
            <a:endParaRPr lang="en-US" dirty="0"/>
          </a:p>
        </p:txBody>
      </p:sp>
    </p:spTree>
    <p:extLst>
      <p:ext uri="{BB962C8B-B14F-4D97-AF65-F5344CB8AC3E}">
        <p14:creationId xmlns:p14="http://schemas.microsoft.com/office/powerpoint/2010/main" val="2683975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5312"/>
            <a:ext cx="8382000" cy="1832688"/>
          </a:xfrm>
        </p:spPr>
        <p:txBody>
          <a:bodyPr>
            <a:normAutofit/>
          </a:bodyPr>
          <a:lstStyle/>
          <a:p>
            <a:pPr>
              <a:spcBef>
                <a:spcPts val="0"/>
              </a:spcBef>
              <a:buFont typeface="Wingdings" pitchFamily="2" charset="2"/>
              <a:buChar char="Ø"/>
            </a:pPr>
            <a:r>
              <a:rPr lang="en-US" sz="1800" dirty="0" smtClean="0"/>
              <a:t>This list can be exported and converted to Excel.</a:t>
            </a:r>
          </a:p>
          <a:p>
            <a:pPr>
              <a:spcBef>
                <a:spcPts val="0"/>
              </a:spcBef>
              <a:buFont typeface="Wingdings" pitchFamily="2" charset="2"/>
              <a:buChar char="Ø"/>
            </a:pPr>
            <a:r>
              <a:rPr lang="en-US" sz="1800" dirty="0" smtClean="0"/>
              <a:t>You can sort by any column: Name, Last Visit, Test Result, etc.</a:t>
            </a:r>
          </a:p>
          <a:p>
            <a:pPr>
              <a:spcBef>
                <a:spcPts val="0"/>
              </a:spcBef>
              <a:buFont typeface="Wingdings" pitchFamily="2" charset="2"/>
              <a:buChar char="Ø"/>
            </a:pPr>
            <a:r>
              <a:rPr lang="en-US" sz="1800" dirty="0" smtClean="0"/>
              <a:t>This is an ‘outside criteria’ report.  Patients may fall outside criteria because a test result is too high, because the date of the test is too old, or because there is no test result showing in the system.</a:t>
            </a:r>
          </a:p>
          <a:p>
            <a:pPr>
              <a:spcBef>
                <a:spcPts val="0"/>
              </a:spcBef>
              <a:spcAft>
                <a:spcPts val="2400"/>
              </a:spcAft>
              <a:buFont typeface="Wingdings" pitchFamily="2" charset="2"/>
              <a:buChar char="Ø"/>
            </a:pPr>
            <a:endParaRPr lang="en-US" sz="1800" dirty="0" smtClean="0"/>
          </a:p>
        </p:txBody>
      </p:sp>
      <p:sp>
        <p:nvSpPr>
          <p:cNvPr id="2" name="Title 1"/>
          <p:cNvSpPr>
            <a:spLocks noGrp="1"/>
          </p:cNvSpPr>
          <p:nvPr>
            <p:ph type="title"/>
          </p:nvPr>
        </p:nvSpPr>
        <p:spPr/>
        <p:txBody>
          <a:bodyPr>
            <a:normAutofit/>
          </a:bodyPr>
          <a:lstStyle/>
          <a:p>
            <a:r>
              <a:rPr lang="en-US" sz="4400" dirty="0" smtClean="0"/>
              <a:t>QHP Registry- Patient Lists</a:t>
            </a:r>
            <a:endParaRPr lang="en-US" sz="44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12</a:t>
            </a:fld>
            <a:endParaRPr lang="en-US" dirty="0"/>
          </a:p>
        </p:txBody>
      </p:sp>
      <p:pic>
        <p:nvPicPr>
          <p:cNvPr id="7" name="Picture 6"/>
          <p:cNvPicPr>
            <a:picLocks noChangeAspect="1"/>
          </p:cNvPicPr>
          <p:nvPr/>
        </p:nvPicPr>
        <p:blipFill>
          <a:blip r:embed="rId3"/>
          <a:stretch>
            <a:fillRect/>
          </a:stretch>
        </p:blipFill>
        <p:spPr>
          <a:xfrm>
            <a:off x="385762" y="2719387"/>
            <a:ext cx="8372475" cy="3552825"/>
          </a:xfrm>
          <a:prstGeom prst="rect">
            <a:avLst/>
          </a:prstGeom>
        </p:spPr>
      </p:pic>
    </p:spTree>
    <p:extLst>
      <p:ext uri="{BB962C8B-B14F-4D97-AF65-F5344CB8AC3E}">
        <p14:creationId xmlns:p14="http://schemas.microsoft.com/office/powerpoint/2010/main" val="3879145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1832688"/>
          </a:xfrm>
        </p:spPr>
        <p:txBody>
          <a:bodyPr>
            <a:normAutofit fontScale="92500" lnSpcReduction="20000"/>
          </a:bodyPr>
          <a:lstStyle/>
          <a:p>
            <a:pPr>
              <a:spcBef>
                <a:spcPts val="0"/>
              </a:spcBef>
              <a:buFont typeface="Wingdings" pitchFamily="2" charset="2"/>
              <a:buChar char="Ø"/>
            </a:pPr>
            <a:r>
              <a:rPr lang="en-US" sz="1800" dirty="0" smtClean="0"/>
              <a:t>The 3 dot (because) icon is where the user can see the data source.  Clicking this button will show whether the data came from claims, EMR, or lab files, as well as which provider group submitted the data.  For example, the HbA1c test result shown below may have come from the provider’s EMR or from Quest or LabCorp data (or other sources). </a:t>
            </a:r>
          </a:p>
          <a:p>
            <a:pPr>
              <a:spcBef>
                <a:spcPts val="0"/>
              </a:spcBef>
              <a:buFont typeface="Wingdings" pitchFamily="2" charset="2"/>
              <a:buChar char="Ø"/>
            </a:pPr>
            <a:r>
              <a:rPr lang="en-US" sz="1800" dirty="0" smtClean="0"/>
              <a:t>When reporting data issues to the QHP team, please include the Patient ID number.  This number is not PHI, so can be sent via non-secure email as long as no other PHI is included.</a:t>
            </a:r>
          </a:p>
          <a:p>
            <a:pPr>
              <a:spcBef>
                <a:spcPts val="0"/>
              </a:spcBef>
              <a:spcAft>
                <a:spcPts val="2400"/>
              </a:spcAft>
              <a:buFont typeface="Wingdings" pitchFamily="2" charset="2"/>
              <a:buChar char="Ø"/>
            </a:pPr>
            <a:endParaRPr lang="en-US" sz="1800" dirty="0" smtClean="0"/>
          </a:p>
        </p:txBody>
      </p:sp>
      <p:sp>
        <p:nvSpPr>
          <p:cNvPr id="2" name="Title 1"/>
          <p:cNvSpPr>
            <a:spLocks noGrp="1"/>
          </p:cNvSpPr>
          <p:nvPr>
            <p:ph type="title"/>
          </p:nvPr>
        </p:nvSpPr>
        <p:spPr/>
        <p:txBody>
          <a:bodyPr>
            <a:normAutofit/>
          </a:bodyPr>
          <a:lstStyle/>
          <a:p>
            <a:r>
              <a:rPr lang="en-US" sz="4400" dirty="0" smtClean="0"/>
              <a:t>QHP Registry- Patient Lists</a:t>
            </a:r>
            <a:endParaRPr lang="en-US" sz="44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13</a:t>
            </a:fld>
            <a:endParaRPr lang="en-US" dirty="0"/>
          </a:p>
        </p:txBody>
      </p:sp>
      <p:pic>
        <p:nvPicPr>
          <p:cNvPr id="7" name="Picture 6"/>
          <p:cNvPicPr>
            <a:picLocks noChangeAspect="1"/>
          </p:cNvPicPr>
          <p:nvPr/>
        </p:nvPicPr>
        <p:blipFill>
          <a:blip r:embed="rId3"/>
          <a:stretch>
            <a:fillRect/>
          </a:stretch>
        </p:blipFill>
        <p:spPr>
          <a:xfrm>
            <a:off x="400050" y="2820274"/>
            <a:ext cx="8343900" cy="3495675"/>
          </a:xfrm>
          <a:prstGeom prst="rect">
            <a:avLst/>
          </a:prstGeom>
        </p:spPr>
      </p:pic>
    </p:spTree>
    <p:extLst>
      <p:ext uri="{BB962C8B-B14F-4D97-AF65-F5344CB8AC3E}">
        <p14:creationId xmlns:p14="http://schemas.microsoft.com/office/powerpoint/2010/main" val="500240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1832688"/>
          </a:xfrm>
        </p:spPr>
        <p:txBody>
          <a:bodyPr>
            <a:normAutofit fontScale="92500" lnSpcReduction="10000"/>
          </a:bodyPr>
          <a:lstStyle/>
          <a:p>
            <a:pPr>
              <a:spcBef>
                <a:spcPts val="0"/>
              </a:spcBef>
              <a:buFont typeface="Wingdings" pitchFamily="2" charset="2"/>
              <a:buChar char="Ø"/>
            </a:pPr>
            <a:r>
              <a:rPr lang="en-US" sz="1800" dirty="0" smtClean="0"/>
              <a:t>If the icon 3 dot icon, known as the ‘because’ icon, is blue, that indicates the qualifying data comes from outside the provider’s own practice.</a:t>
            </a:r>
          </a:p>
          <a:p>
            <a:pPr>
              <a:spcBef>
                <a:spcPts val="0"/>
              </a:spcBef>
              <a:buFont typeface="Wingdings" pitchFamily="2" charset="2"/>
              <a:buChar char="Ø"/>
            </a:pPr>
            <a:r>
              <a:rPr lang="en-US" sz="1800" dirty="0" smtClean="0"/>
              <a:t>If the because icon is white, the qualifying data comes from within the provider’s own practice.</a:t>
            </a:r>
          </a:p>
          <a:p>
            <a:pPr>
              <a:spcBef>
                <a:spcPts val="0"/>
              </a:spcBef>
              <a:buFont typeface="Wingdings" pitchFamily="2" charset="2"/>
              <a:buChar char="Ø"/>
            </a:pPr>
            <a:r>
              <a:rPr lang="en-US" sz="1800" dirty="0" smtClean="0"/>
              <a:t>For QHP data, there is often a one-day difference in the data shown on the Clinigence patient list versus the data source information.  The date on the actual patient list is the correct date; please rely on this date for data validation. </a:t>
            </a:r>
          </a:p>
          <a:p>
            <a:pPr>
              <a:spcBef>
                <a:spcPts val="0"/>
              </a:spcBef>
              <a:spcAft>
                <a:spcPts val="2400"/>
              </a:spcAft>
              <a:buFont typeface="Wingdings" pitchFamily="2" charset="2"/>
              <a:buChar char="Ø"/>
            </a:pPr>
            <a:endParaRPr lang="en-US" sz="1800" dirty="0" smtClean="0"/>
          </a:p>
        </p:txBody>
      </p:sp>
      <p:sp>
        <p:nvSpPr>
          <p:cNvPr id="2" name="Title 1"/>
          <p:cNvSpPr>
            <a:spLocks noGrp="1"/>
          </p:cNvSpPr>
          <p:nvPr>
            <p:ph type="title"/>
          </p:nvPr>
        </p:nvSpPr>
        <p:spPr/>
        <p:txBody>
          <a:bodyPr>
            <a:normAutofit/>
          </a:bodyPr>
          <a:lstStyle/>
          <a:p>
            <a:r>
              <a:rPr lang="en-US" sz="4400" dirty="0" smtClean="0"/>
              <a:t>QHP Registry- Data Source</a:t>
            </a:r>
            <a:endParaRPr lang="en-US" sz="44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838200" y="2882187"/>
            <a:ext cx="7467600" cy="3371850"/>
          </a:xfrm>
          <a:prstGeom prst="rect">
            <a:avLst/>
          </a:prstGeom>
        </p:spPr>
      </p:pic>
    </p:spTree>
    <p:extLst>
      <p:ext uri="{BB962C8B-B14F-4D97-AF65-F5344CB8AC3E}">
        <p14:creationId xmlns:p14="http://schemas.microsoft.com/office/powerpoint/2010/main" val="1835451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QHP Registry – Data Issues</a:t>
            </a:r>
            <a:endParaRPr lang="en-US" sz="4400" dirty="0"/>
          </a:p>
        </p:txBody>
      </p:sp>
      <p:sp>
        <p:nvSpPr>
          <p:cNvPr id="3" name="Content Placeholder 2"/>
          <p:cNvSpPr>
            <a:spLocks noGrp="1"/>
          </p:cNvSpPr>
          <p:nvPr>
            <p:ph idx="1"/>
          </p:nvPr>
        </p:nvSpPr>
        <p:spPr>
          <a:xfrm>
            <a:off x="457200" y="1524000"/>
            <a:ext cx="8229600" cy="4876800"/>
          </a:xfrm>
        </p:spPr>
        <p:txBody>
          <a:bodyPr>
            <a:normAutofit fontScale="70000" lnSpcReduction="20000"/>
          </a:bodyPr>
          <a:lstStyle/>
          <a:p>
            <a:pPr>
              <a:spcBef>
                <a:spcPts val="0"/>
              </a:spcBef>
              <a:spcAft>
                <a:spcPts val="1200"/>
              </a:spcAft>
              <a:buFont typeface="Wingdings" pitchFamily="2" charset="2"/>
              <a:buChar char="Ø"/>
            </a:pPr>
            <a:r>
              <a:rPr lang="en-US" sz="2800" dirty="0" smtClean="0"/>
              <a:t>Following is a note regarding a common data issue the QHP team has discovered during data validation: Patient Matching</a:t>
            </a:r>
          </a:p>
          <a:p>
            <a:pPr lvl="1">
              <a:spcBef>
                <a:spcPts val="0"/>
              </a:spcBef>
              <a:spcAft>
                <a:spcPts val="1200"/>
              </a:spcAft>
              <a:buFont typeface="Wingdings" panose="05000000000000000000" pitchFamily="2" charset="2"/>
              <a:buChar char="§"/>
            </a:pPr>
            <a:r>
              <a:rPr lang="en-US" sz="2400" dirty="0" smtClean="0"/>
              <a:t>Patients are matched in Clinigence based on first name, last name, birth date, and gender. </a:t>
            </a:r>
          </a:p>
          <a:p>
            <a:pPr lvl="1">
              <a:spcBef>
                <a:spcPts val="0"/>
              </a:spcBef>
              <a:spcAft>
                <a:spcPts val="1200"/>
              </a:spcAft>
              <a:buFont typeface="Wingdings" panose="05000000000000000000" pitchFamily="2" charset="2"/>
              <a:buChar char="§"/>
            </a:pPr>
            <a:r>
              <a:rPr lang="en-US" sz="2400" dirty="0" smtClean="0"/>
              <a:t>We commonly see different first and/or last names appearing between claims and EMR data.  </a:t>
            </a:r>
          </a:p>
          <a:p>
            <a:pPr lvl="1">
              <a:spcBef>
                <a:spcPts val="0"/>
              </a:spcBef>
              <a:spcAft>
                <a:spcPts val="1200"/>
              </a:spcAft>
              <a:buFont typeface="Wingdings" panose="05000000000000000000" pitchFamily="2" charset="2"/>
              <a:buChar char="§"/>
            </a:pPr>
            <a:r>
              <a:rPr lang="en-US" sz="2400" dirty="0" smtClean="0"/>
              <a:t>If you see this issue, please report to the QHP team (contacts listed on the last slide).  We will need both patient names and Clinigence id numbers, as well as an indication of which patient name is correct.</a:t>
            </a:r>
          </a:p>
          <a:p>
            <a:pPr lvl="1">
              <a:spcBef>
                <a:spcPts val="0"/>
              </a:spcBef>
              <a:spcAft>
                <a:spcPts val="1200"/>
              </a:spcAft>
              <a:buFont typeface="Wingdings" panose="05000000000000000000" pitchFamily="2" charset="2"/>
              <a:buChar char="§"/>
            </a:pPr>
            <a:r>
              <a:rPr lang="en-US" sz="2400" dirty="0" smtClean="0"/>
              <a:t>Examples include: William vs Bill, Smith-Jones vs </a:t>
            </a:r>
            <a:r>
              <a:rPr lang="en-US" sz="2400" dirty="0" err="1" smtClean="0"/>
              <a:t>Smithjones</a:t>
            </a:r>
            <a:r>
              <a:rPr lang="en-US" sz="2400" dirty="0" smtClean="0"/>
              <a:t> or Smith Jones, and name changes due to marriage or child/guardian relationships.</a:t>
            </a:r>
          </a:p>
          <a:p>
            <a:pPr lvl="1">
              <a:spcBef>
                <a:spcPts val="0"/>
              </a:spcBef>
              <a:spcAft>
                <a:spcPts val="1200"/>
              </a:spcAft>
              <a:buFont typeface="Wingdings" panose="05000000000000000000" pitchFamily="2" charset="2"/>
              <a:buChar char="§"/>
            </a:pPr>
            <a:r>
              <a:rPr lang="en-US" sz="2400" dirty="0" smtClean="0"/>
              <a:t>We will have the patients merged in Clinigence; when patients have been merged once, they are merged for all future data transactions.</a:t>
            </a:r>
          </a:p>
          <a:p>
            <a:pPr lvl="1">
              <a:spcBef>
                <a:spcPts val="0"/>
              </a:spcBef>
              <a:spcAft>
                <a:spcPts val="1200"/>
              </a:spcAft>
              <a:buFont typeface="Wingdings" panose="05000000000000000000" pitchFamily="2" charset="2"/>
              <a:buChar char="§"/>
            </a:pPr>
            <a:r>
              <a:rPr lang="en-US" sz="2400" dirty="0" smtClean="0"/>
              <a:t>The impact of patient matching issues is that both spellings appear in the registry; one shows ‘met’ and one shows ‘unmet’ because the EMR and claims data cannot find each other.</a:t>
            </a:r>
          </a:p>
          <a:p>
            <a:pPr>
              <a:spcBef>
                <a:spcPts val="0"/>
              </a:spcBef>
              <a:spcAft>
                <a:spcPts val="2400"/>
              </a:spcAft>
              <a:buFont typeface="Wingdings" pitchFamily="2" charset="2"/>
              <a:buChar char="Ø"/>
            </a:pPr>
            <a:endParaRPr lang="en-US" sz="2800" dirty="0" smtClean="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15</a:t>
            </a:fld>
            <a:endParaRPr lang="en-US" dirty="0"/>
          </a:p>
        </p:txBody>
      </p:sp>
    </p:spTree>
    <p:extLst>
      <p:ext uri="{BB962C8B-B14F-4D97-AF65-F5344CB8AC3E}">
        <p14:creationId xmlns:p14="http://schemas.microsoft.com/office/powerpoint/2010/main" val="1587415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1172858"/>
          </a:xfrm>
        </p:spPr>
        <p:txBody>
          <a:bodyPr>
            <a:normAutofit fontScale="92500" lnSpcReduction="10000"/>
          </a:bodyPr>
          <a:lstStyle/>
          <a:p>
            <a:pPr>
              <a:spcBef>
                <a:spcPts val="0"/>
              </a:spcBef>
              <a:buFont typeface="Wingdings" pitchFamily="2" charset="2"/>
              <a:buChar char="Ø"/>
            </a:pPr>
            <a:r>
              <a:rPr lang="en-US" sz="1900" dirty="0" smtClean="0"/>
              <a:t>A </a:t>
            </a:r>
            <a:r>
              <a:rPr lang="en-US" sz="1900" b="1" dirty="0" smtClean="0">
                <a:solidFill>
                  <a:srgbClr val="00B050"/>
                </a:solidFill>
              </a:rPr>
              <a:t>green</a:t>
            </a:r>
            <a:r>
              <a:rPr lang="en-US" sz="1900" dirty="0" smtClean="0"/>
              <a:t> progress bar indicates the provider’s score for that measure is above the target for the bonus year.</a:t>
            </a:r>
          </a:p>
          <a:p>
            <a:pPr>
              <a:spcBef>
                <a:spcPts val="0"/>
              </a:spcBef>
              <a:buFont typeface="Wingdings" pitchFamily="2" charset="2"/>
              <a:buChar char="Ø"/>
            </a:pPr>
            <a:r>
              <a:rPr lang="en-US" sz="1900" dirty="0" smtClean="0"/>
              <a:t>A </a:t>
            </a:r>
            <a:r>
              <a:rPr lang="en-US" sz="1900" b="1" dirty="0" smtClean="0">
                <a:solidFill>
                  <a:srgbClr val="FF0000"/>
                </a:solidFill>
              </a:rPr>
              <a:t>red</a:t>
            </a:r>
            <a:r>
              <a:rPr lang="en-US" sz="1900" dirty="0" smtClean="0"/>
              <a:t> progress bar indicates the provider’s score for that measure is below the target for the bonus year.</a:t>
            </a:r>
          </a:p>
          <a:p>
            <a:pPr lvl="1">
              <a:spcBef>
                <a:spcPts val="0"/>
              </a:spcBef>
              <a:spcAft>
                <a:spcPts val="2400"/>
              </a:spcAft>
              <a:buFont typeface="Wingdings" pitchFamily="2" charset="2"/>
              <a:buChar char="Ø"/>
            </a:pPr>
            <a:endParaRPr lang="en-US" sz="1400" dirty="0" smtClean="0"/>
          </a:p>
        </p:txBody>
      </p:sp>
      <p:sp>
        <p:nvSpPr>
          <p:cNvPr id="2" name="Title 1"/>
          <p:cNvSpPr>
            <a:spLocks noGrp="1"/>
          </p:cNvSpPr>
          <p:nvPr>
            <p:ph type="title"/>
          </p:nvPr>
        </p:nvSpPr>
        <p:spPr/>
        <p:txBody>
          <a:bodyPr>
            <a:normAutofit/>
          </a:bodyPr>
          <a:lstStyle/>
          <a:p>
            <a:r>
              <a:rPr lang="en-US" sz="4400" dirty="0" smtClean="0"/>
              <a:t>QHP Registry- Targets</a:t>
            </a:r>
            <a:endParaRPr lang="en-US" sz="44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16</a:t>
            </a:fld>
            <a:endParaRPr lang="en-US" dirty="0"/>
          </a:p>
        </p:txBody>
      </p:sp>
      <p:pic>
        <p:nvPicPr>
          <p:cNvPr id="5" name="Picture 4"/>
          <p:cNvPicPr>
            <a:picLocks noChangeAspect="1"/>
          </p:cNvPicPr>
          <p:nvPr/>
        </p:nvPicPr>
        <p:blipFill>
          <a:blip r:embed="rId3"/>
          <a:stretch>
            <a:fillRect/>
          </a:stretch>
        </p:blipFill>
        <p:spPr>
          <a:xfrm>
            <a:off x="914400" y="2273566"/>
            <a:ext cx="6705600" cy="4489183"/>
          </a:xfrm>
          <a:prstGeom prst="rect">
            <a:avLst/>
          </a:prstGeom>
        </p:spPr>
      </p:pic>
    </p:spTree>
    <p:extLst>
      <p:ext uri="{BB962C8B-B14F-4D97-AF65-F5344CB8AC3E}">
        <p14:creationId xmlns:p14="http://schemas.microsoft.com/office/powerpoint/2010/main" val="2893692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450" y="1143000"/>
            <a:ext cx="8489950" cy="1219200"/>
          </a:xfrm>
        </p:spPr>
        <p:txBody>
          <a:bodyPr>
            <a:normAutofit fontScale="77500" lnSpcReduction="20000"/>
          </a:bodyPr>
          <a:lstStyle/>
          <a:p>
            <a:pPr>
              <a:spcBef>
                <a:spcPts val="0"/>
              </a:spcBef>
              <a:buFont typeface="Wingdings" pitchFamily="2" charset="2"/>
              <a:buChar char="Ø"/>
            </a:pPr>
            <a:r>
              <a:rPr lang="en-US" sz="1900" dirty="0" smtClean="0"/>
              <a:t>There is only one (1) inverse measure in the QHP measure library, Diabetes: Poor Control HbA1c &gt; 9%.</a:t>
            </a:r>
          </a:p>
          <a:p>
            <a:pPr>
              <a:spcBef>
                <a:spcPts val="0"/>
              </a:spcBef>
              <a:buFont typeface="Wingdings" pitchFamily="2" charset="2"/>
              <a:buChar char="Ø"/>
            </a:pPr>
            <a:r>
              <a:rPr lang="en-US" sz="1900" dirty="0" smtClean="0"/>
              <a:t>For this measure only, the progress bar shows green when the score is LOWER THAN the target. </a:t>
            </a:r>
          </a:p>
          <a:p>
            <a:pPr>
              <a:spcBef>
                <a:spcPts val="0"/>
              </a:spcBef>
              <a:buFont typeface="Wingdings" pitchFamily="2" charset="2"/>
              <a:buChar char="Ø"/>
            </a:pPr>
            <a:r>
              <a:rPr lang="en-US" sz="1900" dirty="0" smtClean="0"/>
              <a:t>Notice the high level roll up shows 85% instead of 15%; this helps the overall aggregate score represent appropriate high or low performance for this inverse measure.</a:t>
            </a:r>
          </a:p>
          <a:p>
            <a:pPr>
              <a:spcBef>
                <a:spcPts val="0"/>
              </a:spcBef>
              <a:buFont typeface="Wingdings" pitchFamily="2" charset="2"/>
              <a:buChar char="Ø"/>
            </a:pPr>
            <a:endParaRPr lang="en-US" sz="1400" dirty="0" smtClean="0"/>
          </a:p>
        </p:txBody>
      </p:sp>
      <p:sp>
        <p:nvSpPr>
          <p:cNvPr id="2" name="Title 1"/>
          <p:cNvSpPr>
            <a:spLocks noGrp="1"/>
          </p:cNvSpPr>
          <p:nvPr>
            <p:ph type="title"/>
          </p:nvPr>
        </p:nvSpPr>
        <p:spPr/>
        <p:txBody>
          <a:bodyPr>
            <a:normAutofit fontScale="90000"/>
          </a:bodyPr>
          <a:lstStyle/>
          <a:p>
            <a:r>
              <a:rPr lang="en-US" sz="4400" dirty="0" smtClean="0"/>
              <a:t>QHP Registry- Inverse Measures</a:t>
            </a:r>
            <a:endParaRPr lang="en-US" sz="44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17</a:t>
            </a:fld>
            <a:endParaRPr lang="en-US" dirty="0"/>
          </a:p>
        </p:txBody>
      </p:sp>
      <p:pic>
        <p:nvPicPr>
          <p:cNvPr id="6" name="Picture 5"/>
          <p:cNvPicPr>
            <a:picLocks noChangeAspect="1"/>
          </p:cNvPicPr>
          <p:nvPr/>
        </p:nvPicPr>
        <p:blipFill>
          <a:blip r:embed="rId3"/>
          <a:stretch>
            <a:fillRect/>
          </a:stretch>
        </p:blipFill>
        <p:spPr>
          <a:xfrm>
            <a:off x="647700" y="2286000"/>
            <a:ext cx="8039100" cy="4038600"/>
          </a:xfrm>
          <a:prstGeom prst="rect">
            <a:avLst/>
          </a:prstGeom>
        </p:spPr>
      </p:pic>
    </p:spTree>
    <p:extLst>
      <p:ext uri="{BB962C8B-B14F-4D97-AF65-F5344CB8AC3E}">
        <p14:creationId xmlns:p14="http://schemas.microsoft.com/office/powerpoint/2010/main" val="1199593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458200" cy="1219200"/>
          </a:xfrm>
        </p:spPr>
        <p:txBody>
          <a:bodyPr>
            <a:normAutofit fontScale="92500" lnSpcReduction="10000"/>
          </a:bodyPr>
          <a:lstStyle/>
          <a:p>
            <a:pPr>
              <a:spcBef>
                <a:spcPts val="0"/>
              </a:spcBef>
              <a:buFont typeface="Wingdings" pitchFamily="2" charset="2"/>
              <a:buChar char="Ø"/>
            </a:pPr>
            <a:r>
              <a:rPr lang="en-US" sz="2100" dirty="0" smtClean="0"/>
              <a:t>A short version of the measure definition appears at this level.</a:t>
            </a:r>
          </a:p>
          <a:p>
            <a:pPr>
              <a:spcBef>
                <a:spcPts val="0"/>
              </a:spcBef>
              <a:buFont typeface="Wingdings" pitchFamily="2" charset="2"/>
              <a:buChar char="Ø"/>
            </a:pPr>
            <a:r>
              <a:rPr lang="en-US" sz="2100" dirty="0" smtClean="0"/>
              <a:t>To view the complete QHP measure definition details, go to the following link:</a:t>
            </a:r>
          </a:p>
          <a:p>
            <a:pPr marL="0" indent="0" algn="ctr">
              <a:spcBef>
                <a:spcPts val="0"/>
              </a:spcBef>
              <a:buNone/>
            </a:pPr>
            <a:r>
              <a:rPr lang="en-US" sz="2100" u="sng" dirty="0" smtClean="0">
                <a:hlinkClick r:id="rId3"/>
              </a:rPr>
              <a:t>https</a:t>
            </a:r>
            <a:r>
              <a:rPr lang="en-US" sz="2100" u="sng" dirty="0">
                <a:hlinkClick r:id="rId3"/>
              </a:rPr>
              <a:t>://support.clinigence.com/support/solutions/folders/3000017063</a:t>
            </a:r>
            <a:endParaRPr lang="en-US" sz="2100" dirty="0"/>
          </a:p>
          <a:p>
            <a:pPr lvl="1">
              <a:spcBef>
                <a:spcPts val="0"/>
              </a:spcBef>
              <a:buFont typeface="Wingdings" pitchFamily="2" charset="2"/>
              <a:buChar char="Ø"/>
            </a:pPr>
            <a:endParaRPr lang="en-US" sz="1500" dirty="0" smtClean="0"/>
          </a:p>
          <a:p>
            <a:pPr>
              <a:spcBef>
                <a:spcPts val="0"/>
              </a:spcBef>
              <a:buFont typeface="Wingdings" pitchFamily="2" charset="2"/>
              <a:buChar char="Ø"/>
            </a:pPr>
            <a:endParaRPr lang="en-US" sz="1400" dirty="0" smtClean="0"/>
          </a:p>
        </p:txBody>
      </p:sp>
      <p:sp>
        <p:nvSpPr>
          <p:cNvPr id="2" name="Title 1"/>
          <p:cNvSpPr>
            <a:spLocks noGrp="1"/>
          </p:cNvSpPr>
          <p:nvPr>
            <p:ph type="title"/>
          </p:nvPr>
        </p:nvSpPr>
        <p:spPr/>
        <p:txBody>
          <a:bodyPr>
            <a:normAutofit fontScale="90000"/>
          </a:bodyPr>
          <a:lstStyle/>
          <a:p>
            <a:r>
              <a:rPr lang="en-US" sz="4400" dirty="0" smtClean="0"/>
              <a:t>QHP Registry- Measure Definitions</a:t>
            </a:r>
            <a:endParaRPr lang="en-US" sz="44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18</a:t>
            </a:fld>
            <a:endParaRPr lang="en-US" dirty="0"/>
          </a:p>
        </p:txBody>
      </p:sp>
      <p:pic>
        <p:nvPicPr>
          <p:cNvPr id="5" name="Picture 4"/>
          <p:cNvPicPr>
            <a:picLocks noChangeAspect="1"/>
          </p:cNvPicPr>
          <p:nvPr/>
        </p:nvPicPr>
        <p:blipFill>
          <a:blip r:embed="rId4"/>
          <a:stretch>
            <a:fillRect/>
          </a:stretch>
        </p:blipFill>
        <p:spPr>
          <a:xfrm>
            <a:off x="542925" y="2209800"/>
            <a:ext cx="8058150" cy="4086225"/>
          </a:xfrm>
          <a:prstGeom prst="rect">
            <a:avLst/>
          </a:prstGeom>
        </p:spPr>
      </p:pic>
    </p:spTree>
    <p:extLst>
      <p:ext uri="{BB962C8B-B14F-4D97-AF65-F5344CB8AC3E}">
        <p14:creationId xmlns:p14="http://schemas.microsoft.com/office/powerpoint/2010/main" val="312838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450" y="1143000"/>
            <a:ext cx="8337550" cy="1219200"/>
          </a:xfrm>
        </p:spPr>
        <p:txBody>
          <a:bodyPr>
            <a:normAutofit/>
          </a:bodyPr>
          <a:lstStyle/>
          <a:p>
            <a:pPr>
              <a:spcBef>
                <a:spcPts val="0"/>
              </a:spcBef>
              <a:buFont typeface="Wingdings" pitchFamily="2" charset="2"/>
              <a:buChar char="Ø"/>
            </a:pPr>
            <a:r>
              <a:rPr lang="en-US" sz="1800" dirty="0" smtClean="0"/>
              <a:t>Trend lines provide a visual representation of the provider’s performance over time.</a:t>
            </a:r>
          </a:p>
          <a:p>
            <a:pPr>
              <a:spcBef>
                <a:spcPts val="0"/>
              </a:spcBef>
              <a:buFont typeface="Wingdings" pitchFamily="2" charset="2"/>
              <a:buChar char="Ø"/>
            </a:pPr>
            <a:r>
              <a:rPr lang="en-US" sz="1800" dirty="0" smtClean="0"/>
              <a:t>You can combine multiple providers in the same trend line by clicking the Edit button, then clicking a checkbox for each additional provider.</a:t>
            </a:r>
          </a:p>
        </p:txBody>
      </p:sp>
      <p:sp>
        <p:nvSpPr>
          <p:cNvPr id="2" name="Title 1"/>
          <p:cNvSpPr>
            <a:spLocks noGrp="1"/>
          </p:cNvSpPr>
          <p:nvPr>
            <p:ph type="title"/>
          </p:nvPr>
        </p:nvSpPr>
        <p:spPr/>
        <p:txBody>
          <a:bodyPr>
            <a:normAutofit/>
          </a:bodyPr>
          <a:lstStyle/>
          <a:p>
            <a:r>
              <a:rPr lang="en-US" sz="4400" dirty="0" smtClean="0"/>
              <a:t>QHP Registry- Trend Lines</a:t>
            </a:r>
            <a:endParaRPr lang="en-US" sz="44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19</a:t>
            </a:fld>
            <a:endParaRPr lang="en-US" dirty="0"/>
          </a:p>
        </p:txBody>
      </p:sp>
      <p:pic>
        <p:nvPicPr>
          <p:cNvPr id="7" name="Picture 6"/>
          <p:cNvPicPr>
            <a:picLocks noChangeAspect="1"/>
          </p:cNvPicPr>
          <p:nvPr/>
        </p:nvPicPr>
        <p:blipFill>
          <a:blip r:embed="rId3"/>
          <a:stretch>
            <a:fillRect/>
          </a:stretch>
        </p:blipFill>
        <p:spPr>
          <a:xfrm>
            <a:off x="904875" y="2286000"/>
            <a:ext cx="7781925" cy="4427537"/>
          </a:xfrm>
          <a:prstGeom prst="rect">
            <a:avLst/>
          </a:prstGeom>
        </p:spPr>
      </p:pic>
    </p:spTree>
    <p:extLst>
      <p:ext uri="{BB962C8B-B14F-4D97-AF65-F5344CB8AC3E}">
        <p14:creationId xmlns:p14="http://schemas.microsoft.com/office/powerpoint/2010/main" val="3159631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QHP Registry- Login</a:t>
            </a:r>
            <a:endParaRPr lang="en-US" sz="40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2</a:t>
            </a:fld>
            <a:endParaRPr lang="en-US" dirty="0"/>
          </a:p>
        </p:txBody>
      </p:sp>
      <p:sp>
        <p:nvSpPr>
          <p:cNvPr id="3" name="TextBox 2"/>
          <p:cNvSpPr txBox="1"/>
          <p:nvPr/>
        </p:nvSpPr>
        <p:spPr>
          <a:xfrm>
            <a:off x="457200" y="1206637"/>
            <a:ext cx="8229600" cy="646331"/>
          </a:xfrm>
          <a:prstGeom prst="rect">
            <a:avLst/>
          </a:prstGeom>
          <a:noFill/>
        </p:spPr>
        <p:txBody>
          <a:bodyPr wrap="square" rtlCol="0">
            <a:spAutoFit/>
          </a:bodyPr>
          <a:lstStyle/>
          <a:p>
            <a:r>
              <a:rPr lang="en-US" dirty="0" smtClean="0">
                <a:latin typeface="Palatino Linotype" panose="02040502050505030304" pitchFamily="18" charset="0"/>
              </a:rPr>
              <a:t>To log in to the QHP Registry, go to the QHP website (</a:t>
            </a:r>
            <a:r>
              <a:rPr lang="en-US" dirty="0" smtClean="0">
                <a:latin typeface="Palatino Linotype" panose="02040502050505030304" pitchFamily="18" charset="0"/>
                <a:hlinkClick r:id="rId3"/>
              </a:rPr>
              <a:t>www.qhpsi.net</a:t>
            </a:r>
            <a:r>
              <a:rPr lang="en-US" dirty="0" smtClean="0">
                <a:latin typeface="Palatino Linotype" panose="02040502050505030304" pitchFamily="18" charset="0"/>
              </a:rPr>
              <a:t>) and click the button shown below.</a:t>
            </a:r>
            <a:endParaRPr lang="en-US" dirty="0">
              <a:latin typeface="Palatino Linotype" panose="02040502050505030304" pitchFamily="18" charset="0"/>
            </a:endParaRPr>
          </a:p>
        </p:txBody>
      </p:sp>
      <p:pic>
        <p:nvPicPr>
          <p:cNvPr id="5" name="Picture 4"/>
          <p:cNvPicPr>
            <a:picLocks noChangeAspect="1"/>
          </p:cNvPicPr>
          <p:nvPr/>
        </p:nvPicPr>
        <p:blipFill>
          <a:blip r:embed="rId4"/>
          <a:stretch>
            <a:fillRect/>
          </a:stretch>
        </p:blipFill>
        <p:spPr>
          <a:xfrm>
            <a:off x="425450" y="1752600"/>
            <a:ext cx="8404224" cy="4572000"/>
          </a:xfrm>
          <a:prstGeom prst="rect">
            <a:avLst/>
          </a:prstGeom>
        </p:spPr>
      </p:pic>
    </p:spTree>
    <p:extLst>
      <p:ext uri="{BB962C8B-B14F-4D97-AF65-F5344CB8AC3E}">
        <p14:creationId xmlns:p14="http://schemas.microsoft.com/office/powerpoint/2010/main" val="1874700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QHP Registry- Reports</a:t>
            </a:r>
            <a:endParaRPr lang="en-US" sz="4400" dirty="0"/>
          </a:p>
        </p:txBody>
      </p:sp>
      <p:sp>
        <p:nvSpPr>
          <p:cNvPr id="3" name="Content Placeholder 2"/>
          <p:cNvSpPr>
            <a:spLocks noGrp="1"/>
          </p:cNvSpPr>
          <p:nvPr>
            <p:ph idx="1"/>
          </p:nvPr>
        </p:nvSpPr>
        <p:spPr>
          <a:xfrm>
            <a:off x="457200" y="1290735"/>
            <a:ext cx="8229600" cy="1071465"/>
          </a:xfrm>
        </p:spPr>
        <p:txBody>
          <a:bodyPr>
            <a:normAutofit/>
          </a:bodyPr>
          <a:lstStyle/>
          <a:p>
            <a:pPr>
              <a:spcBef>
                <a:spcPts val="0"/>
              </a:spcBef>
              <a:buFont typeface="Wingdings" pitchFamily="2" charset="2"/>
              <a:buChar char="Ø"/>
            </a:pPr>
            <a:r>
              <a:rPr lang="en-US" sz="1900" dirty="0" smtClean="0"/>
              <a:t>You can view your complete measure year scorecard.</a:t>
            </a:r>
          </a:p>
          <a:p>
            <a:pPr>
              <a:spcBef>
                <a:spcPts val="0"/>
              </a:spcBef>
              <a:buFont typeface="Wingdings" pitchFamily="2" charset="2"/>
              <a:buChar char="Ø"/>
            </a:pPr>
            <a:r>
              <a:rPr lang="en-US" sz="1900" dirty="0" smtClean="0"/>
              <a:t>From the home screen, select ‘Reports’, then select ‘Attestation Report’.</a:t>
            </a:r>
          </a:p>
          <a:p>
            <a:pPr lvl="1">
              <a:spcBef>
                <a:spcPts val="0"/>
              </a:spcBef>
              <a:spcAft>
                <a:spcPts val="2400"/>
              </a:spcAft>
              <a:buFont typeface="Wingdings" pitchFamily="2" charset="2"/>
              <a:buChar char="Ø"/>
            </a:pPr>
            <a:endParaRPr lang="en-US" sz="1400" dirty="0" smtClean="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20</a:t>
            </a:fld>
            <a:endParaRPr lang="en-US" dirty="0"/>
          </a:p>
        </p:txBody>
      </p:sp>
      <p:pic>
        <p:nvPicPr>
          <p:cNvPr id="9" name="Picture 8"/>
          <p:cNvPicPr>
            <a:picLocks noChangeAspect="1"/>
          </p:cNvPicPr>
          <p:nvPr/>
        </p:nvPicPr>
        <p:blipFill>
          <a:blip r:embed="rId3"/>
          <a:stretch>
            <a:fillRect/>
          </a:stretch>
        </p:blipFill>
        <p:spPr>
          <a:xfrm>
            <a:off x="457200" y="2362200"/>
            <a:ext cx="8229600" cy="3913648"/>
          </a:xfrm>
          <a:prstGeom prst="rect">
            <a:avLst/>
          </a:prstGeom>
        </p:spPr>
      </p:pic>
    </p:spTree>
    <p:extLst>
      <p:ext uri="{BB962C8B-B14F-4D97-AF65-F5344CB8AC3E}">
        <p14:creationId xmlns:p14="http://schemas.microsoft.com/office/powerpoint/2010/main" val="2214642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QHP Registry- Reports</a:t>
            </a:r>
            <a:endParaRPr lang="en-US" sz="4400" dirty="0"/>
          </a:p>
        </p:txBody>
      </p:sp>
      <p:sp>
        <p:nvSpPr>
          <p:cNvPr id="3" name="Content Placeholder 2"/>
          <p:cNvSpPr>
            <a:spLocks noGrp="1"/>
          </p:cNvSpPr>
          <p:nvPr>
            <p:ph idx="1"/>
          </p:nvPr>
        </p:nvSpPr>
        <p:spPr>
          <a:xfrm>
            <a:off x="457200" y="1143000"/>
            <a:ext cx="8229600" cy="1504950"/>
          </a:xfrm>
        </p:spPr>
        <p:txBody>
          <a:bodyPr>
            <a:normAutofit fontScale="92500" lnSpcReduction="20000"/>
          </a:bodyPr>
          <a:lstStyle/>
          <a:p>
            <a:pPr>
              <a:spcBef>
                <a:spcPts val="0"/>
              </a:spcBef>
              <a:buFont typeface="Wingdings" pitchFamily="2" charset="2"/>
              <a:buChar char="Ø"/>
            </a:pPr>
            <a:r>
              <a:rPr lang="en-US" sz="1900" dirty="0" smtClean="0"/>
              <a:t>Complete the fields as indicated below.</a:t>
            </a:r>
          </a:p>
          <a:p>
            <a:pPr>
              <a:spcBef>
                <a:spcPts val="0"/>
              </a:spcBef>
              <a:buFont typeface="Wingdings" pitchFamily="2" charset="2"/>
              <a:buChar char="Ø"/>
            </a:pPr>
            <a:r>
              <a:rPr lang="en-US" sz="1900" dirty="0" smtClean="0"/>
              <a:t>Using ‘Export File’ provides the results in Excel format.  The following data elements are included in the reports: Measure Name, Population Count, Numerator/Denominator/Exclusion Counts, and Rate/Score.</a:t>
            </a:r>
          </a:p>
          <a:p>
            <a:pPr>
              <a:spcBef>
                <a:spcPts val="0"/>
              </a:spcBef>
              <a:buFont typeface="Wingdings" pitchFamily="2" charset="2"/>
              <a:buChar char="Ø"/>
            </a:pPr>
            <a:r>
              <a:rPr lang="en-US" sz="1900" dirty="0" smtClean="0"/>
              <a:t>Targets are NOT included in this report; the report does not indicate whether a provider Met for that measure.</a:t>
            </a:r>
          </a:p>
          <a:p>
            <a:pPr lvl="1">
              <a:spcBef>
                <a:spcPts val="0"/>
              </a:spcBef>
              <a:spcAft>
                <a:spcPts val="2400"/>
              </a:spcAft>
              <a:buFont typeface="Wingdings" pitchFamily="2" charset="2"/>
              <a:buChar char="Ø"/>
            </a:pPr>
            <a:endParaRPr lang="en-US" sz="1400" dirty="0" smtClean="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21</a:t>
            </a:fld>
            <a:endParaRPr lang="en-US" dirty="0"/>
          </a:p>
        </p:txBody>
      </p:sp>
      <p:pic>
        <p:nvPicPr>
          <p:cNvPr id="6" name="Picture 5"/>
          <p:cNvPicPr>
            <a:picLocks noChangeAspect="1"/>
          </p:cNvPicPr>
          <p:nvPr/>
        </p:nvPicPr>
        <p:blipFill>
          <a:blip r:embed="rId3"/>
          <a:stretch>
            <a:fillRect/>
          </a:stretch>
        </p:blipFill>
        <p:spPr>
          <a:xfrm>
            <a:off x="547687" y="2657475"/>
            <a:ext cx="8048625" cy="3581400"/>
          </a:xfrm>
          <a:prstGeom prst="rect">
            <a:avLst/>
          </a:prstGeom>
        </p:spPr>
      </p:pic>
    </p:spTree>
    <p:extLst>
      <p:ext uri="{BB962C8B-B14F-4D97-AF65-F5344CB8AC3E}">
        <p14:creationId xmlns:p14="http://schemas.microsoft.com/office/powerpoint/2010/main" val="148156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QHP Registry- Patient Search</a:t>
            </a:r>
            <a:endParaRPr lang="en-US" sz="4400" dirty="0"/>
          </a:p>
        </p:txBody>
      </p:sp>
      <p:sp>
        <p:nvSpPr>
          <p:cNvPr id="3" name="Content Placeholder 2"/>
          <p:cNvSpPr>
            <a:spLocks noGrp="1"/>
          </p:cNvSpPr>
          <p:nvPr>
            <p:ph idx="1"/>
          </p:nvPr>
        </p:nvSpPr>
        <p:spPr>
          <a:xfrm>
            <a:off x="457200" y="1066801"/>
            <a:ext cx="8382000" cy="1150386"/>
          </a:xfrm>
        </p:spPr>
        <p:txBody>
          <a:bodyPr>
            <a:normAutofit lnSpcReduction="10000"/>
          </a:bodyPr>
          <a:lstStyle/>
          <a:p>
            <a:pPr>
              <a:spcBef>
                <a:spcPts val="0"/>
              </a:spcBef>
              <a:buFont typeface="Wingdings" pitchFamily="2" charset="2"/>
              <a:buChar char="Ø"/>
            </a:pPr>
            <a:r>
              <a:rPr lang="en-US" sz="1900" dirty="0" smtClean="0"/>
              <a:t>To search a specific patient, go to ‘Patients’ from the home screen, then select Patient Search.</a:t>
            </a:r>
          </a:p>
          <a:p>
            <a:pPr>
              <a:spcBef>
                <a:spcPts val="0"/>
              </a:spcBef>
              <a:buFont typeface="Wingdings" pitchFamily="2" charset="2"/>
              <a:buChar char="Ø"/>
            </a:pPr>
            <a:r>
              <a:rPr lang="en-US" sz="1900" dirty="0" smtClean="0"/>
              <a:t>Enter Name, Clinigence ID, or Date of Birth and click ‘Search’.</a:t>
            </a:r>
          </a:p>
          <a:p>
            <a:pPr>
              <a:spcBef>
                <a:spcPts val="0"/>
              </a:spcBef>
              <a:buFont typeface="Wingdings" pitchFamily="2" charset="2"/>
              <a:buChar char="Ø"/>
            </a:pPr>
            <a:r>
              <a:rPr lang="en-US" sz="1900" dirty="0" smtClean="0"/>
              <a:t>The search results will return the fields shown below.</a:t>
            </a:r>
          </a:p>
          <a:p>
            <a:pPr lvl="1">
              <a:spcBef>
                <a:spcPts val="0"/>
              </a:spcBef>
              <a:spcAft>
                <a:spcPts val="2400"/>
              </a:spcAft>
              <a:buFont typeface="Wingdings" pitchFamily="2" charset="2"/>
              <a:buChar char="Ø"/>
            </a:pPr>
            <a:endParaRPr lang="en-US" sz="1400" dirty="0" smtClean="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22</a:t>
            </a:fld>
            <a:endParaRPr lang="en-US" dirty="0"/>
          </a:p>
        </p:txBody>
      </p:sp>
      <p:pic>
        <p:nvPicPr>
          <p:cNvPr id="7" name="Picture 6"/>
          <p:cNvPicPr>
            <a:picLocks noChangeAspect="1"/>
          </p:cNvPicPr>
          <p:nvPr/>
        </p:nvPicPr>
        <p:blipFill>
          <a:blip r:embed="rId3"/>
          <a:stretch>
            <a:fillRect/>
          </a:stretch>
        </p:blipFill>
        <p:spPr>
          <a:xfrm>
            <a:off x="376237" y="2133600"/>
            <a:ext cx="8391525" cy="4171950"/>
          </a:xfrm>
          <a:prstGeom prst="rect">
            <a:avLst/>
          </a:prstGeom>
        </p:spPr>
      </p:pic>
    </p:spTree>
    <p:extLst>
      <p:ext uri="{BB962C8B-B14F-4D97-AF65-F5344CB8AC3E}">
        <p14:creationId xmlns:p14="http://schemas.microsoft.com/office/powerpoint/2010/main" val="4054437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219200"/>
            <a:ext cx="8381999" cy="1447800"/>
          </a:xfrm>
        </p:spPr>
        <p:txBody>
          <a:bodyPr>
            <a:normAutofit/>
          </a:bodyPr>
          <a:lstStyle/>
          <a:p>
            <a:r>
              <a:rPr lang="en-US" sz="5400" dirty="0" smtClean="0"/>
              <a:t>Thank You!!!</a:t>
            </a:r>
            <a:endParaRPr lang="en-US" sz="5400" i="1" dirty="0"/>
          </a:p>
        </p:txBody>
      </p:sp>
      <p:sp>
        <p:nvSpPr>
          <p:cNvPr id="2" name="Slide Number Placeholder 1"/>
          <p:cNvSpPr>
            <a:spLocks noGrp="1"/>
          </p:cNvSpPr>
          <p:nvPr>
            <p:ph type="sldNum" sz="quarter" idx="10"/>
          </p:nvPr>
        </p:nvSpPr>
        <p:spPr/>
        <p:txBody>
          <a:bodyPr/>
          <a:lstStyle/>
          <a:p>
            <a:r>
              <a:rPr lang="en-US" dirty="0" smtClean="0"/>
              <a:t>Page </a:t>
            </a:r>
            <a:fld id="{2C712CFF-803D-4277-9DC2-4B2B961EDE95}" type="slidenum">
              <a:rPr lang="en-US" smtClean="0"/>
              <a:pPr/>
              <a:t>23</a:t>
            </a:fld>
            <a:endParaRPr lang="en-US" dirty="0"/>
          </a:p>
        </p:txBody>
      </p:sp>
      <p:sp>
        <p:nvSpPr>
          <p:cNvPr id="4" name="TextBox 3"/>
          <p:cNvSpPr txBox="1"/>
          <p:nvPr/>
        </p:nvSpPr>
        <p:spPr>
          <a:xfrm>
            <a:off x="2362200" y="2586841"/>
            <a:ext cx="5934270" cy="4524315"/>
          </a:xfrm>
          <a:prstGeom prst="rect">
            <a:avLst/>
          </a:prstGeom>
          <a:noFill/>
        </p:spPr>
        <p:txBody>
          <a:bodyPr wrap="square" rtlCol="0">
            <a:spAutoFit/>
          </a:bodyPr>
          <a:lstStyle/>
          <a:p>
            <a:pPr>
              <a:buFont typeface="Wingdings" pitchFamily="2" charset="2"/>
              <a:buChar char="Ø"/>
            </a:pPr>
            <a:r>
              <a:rPr lang="en-US" dirty="0" smtClean="0"/>
              <a:t>If you have questions, please contact:</a:t>
            </a:r>
          </a:p>
          <a:p>
            <a:pPr marL="742950" lvl="1" indent="-285750">
              <a:buFont typeface="Wingdings" panose="05000000000000000000" pitchFamily="2" charset="2"/>
              <a:buChar char="§"/>
            </a:pPr>
            <a:r>
              <a:rPr lang="en-US" dirty="0" smtClean="0"/>
              <a:t>Dan Skiles, Executive Director QHP</a:t>
            </a:r>
          </a:p>
          <a:p>
            <a:pPr lvl="1"/>
            <a:r>
              <a:rPr lang="en-US" dirty="0"/>
              <a:t>	</a:t>
            </a:r>
            <a:r>
              <a:rPr lang="en-US" dirty="0" smtClean="0"/>
              <a:t>daniel.skiles@sih.net</a:t>
            </a:r>
          </a:p>
          <a:p>
            <a:pPr lvl="1"/>
            <a:r>
              <a:rPr lang="en-US" dirty="0"/>
              <a:t>	</a:t>
            </a:r>
            <a:r>
              <a:rPr lang="en-US" dirty="0" smtClean="0"/>
              <a:t>918.457.5200 x67909</a:t>
            </a:r>
          </a:p>
          <a:p>
            <a:pPr marL="742950" lvl="1" indent="-285750">
              <a:buFont typeface="Wingdings" panose="05000000000000000000" pitchFamily="2" charset="2"/>
              <a:buChar char="§"/>
            </a:pPr>
            <a:r>
              <a:rPr lang="en-US" dirty="0" smtClean="0"/>
              <a:t>Kevin </a:t>
            </a:r>
            <a:r>
              <a:rPr lang="en-US" dirty="0"/>
              <a:t>Oestmann, MD, Chief Medical Officer</a:t>
            </a:r>
          </a:p>
          <a:p>
            <a:pPr lvl="1"/>
            <a:r>
              <a:rPr lang="en-US" dirty="0" smtClean="0"/>
              <a:t>	kevin.oestmann@sih.net</a:t>
            </a:r>
            <a:endParaRPr lang="en-US" dirty="0"/>
          </a:p>
          <a:p>
            <a:pPr lvl="1"/>
            <a:r>
              <a:rPr lang="en-US" dirty="0" smtClean="0"/>
              <a:t>	618.457.5200 </a:t>
            </a:r>
            <a:r>
              <a:rPr lang="en-US" dirty="0"/>
              <a:t>x68558</a:t>
            </a:r>
          </a:p>
          <a:p>
            <a:pPr marL="742950" lvl="1" indent="-285750">
              <a:buFont typeface="Wingdings" panose="05000000000000000000" pitchFamily="2" charset="2"/>
              <a:buChar char="§"/>
            </a:pPr>
            <a:r>
              <a:rPr lang="en-US" dirty="0" smtClean="0"/>
              <a:t>Jenny Hertter, Business Manager</a:t>
            </a:r>
            <a:endParaRPr lang="en-US" dirty="0"/>
          </a:p>
          <a:p>
            <a:pPr lvl="1"/>
            <a:r>
              <a:rPr lang="en-US" dirty="0" smtClean="0"/>
              <a:t>	jennifer.hertter@sih.net</a:t>
            </a:r>
            <a:endParaRPr lang="en-US" dirty="0"/>
          </a:p>
          <a:p>
            <a:pPr lvl="1"/>
            <a:r>
              <a:rPr lang="en-US" dirty="0" smtClean="0"/>
              <a:t>	618.457.5200 </a:t>
            </a:r>
            <a:r>
              <a:rPr lang="en-US" dirty="0" smtClean="0"/>
              <a:t>x67201</a:t>
            </a:r>
          </a:p>
          <a:p>
            <a:pPr marL="742950" lvl="1" indent="-285750">
              <a:buFont typeface="Wingdings" panose="05000000000000000000" pitchFamily="2" charset="2"/>
              <a:buChar char="§"/>
            </a:pPr>
            <a:r>
              <a:rPr lang="en-US" dirty="0" smtClean="0"/>
              <a:t>Lindsay Tolcou, PHO Operations </a:t>
            </a:r>
            <a:r>
              <a:rPr lang="en-US" dirty="0"/>
              <a:t>Manager</a:t>
            </a:r>
          </a:p>
          <a:p>
            <a:pPr lvl="1"/>
            <a:r>
              <a:rPr lang="en-US" dirty="0"/>
              <a:t>	l</a:t>
            </a:r>
            <a:r>
              <a:rPr lang="en-US" dirty="0" smtClean="0"/>
              <a:t>indsay.tolcou@sih.net</a:t>
            </a:r>
            <a:endParaRPr lang="en-US" dirty="0"/>
          </a:p>
          <a:p>
            <a:pPr lvl="1"/>
            <a:r>
              <a:rPr lang="en-US" dirty="0"/>
              <a:t>	618.457.5200 </a:t>
            </a:r>
            <a:r>
              <a:rPr lang="en-US" dirty="0" smtClean="0"/>
              <a:t>x67911</a:t>
            </a:r>
            <a:endParaRPr lang="en-US" dirty="0"/>
          </a:p>
          <a:p>
            <a:pPr lvl="1"/>
            <a:endParaRPr lang="en-US" dirty="0" smtClean="0"/>
          </a:p>
          <a:p>
            <a:pPr lvl="1"/>
            <a:endParaRPr lang="en-US" dirty="0"/>
          </a:p>
          <a:p>
            <a:endParaRPr lang="en-US" dirty="0"/>
          </a:p>
        </p:txBody>
      </p:sp>
    </p:spTree>
    <p:extLst>
      <p:ext uri="{BB962C8B-B14F-4D97-AF65-F5344CB8AC3E}">
        <p14:creationId xmlns:p14="http://schemas.microsoft.com/office/powerpoint/2010/main" val="1739104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QHP Registry - Login</a:t>
            </a:r>
            <a:endParaRPr lang="en-US" sz="4400" dirty="0"/>
          </a:p>
        </p:txBody>
      </p:sp>
      <p:sp>
        <p:nvSpPr>
          <p:cNvPr id="3" name="Content Placeholder 2"/>
          <p:cNvSpPr>
            <a:spLocks noGrp="1"/>
          </p:cNvSpPr>
          <p:nvPr>
            <p:ph idx="1"/>
          </p:nvPr>
        </p:nvSpPr>
        <p:spPr>
          <a:xfrm>
            <a:off x="457200" y="1524000"/>
            <a:ext cx="8229600" cy="4602163"/>
          </a:xfrm>
        </p:spPr>
        <p:txBody>
          <a:bodyPr>
            <a:normAutofit fontScale="85000" lnSpcReduction="20000"/>
          </a:bodyPr>
          <a:lstStyle/>
          <a:p>
            <a:pPr>
              <a:spcBef>
                <a:spcPts val="0"/>
              </a:spcBef>
              <a:spcAft>
                <a:spcPts val="2400"/>
              </a:spcAft>
              <a:buFont typeface="Wingdings" pitchFamily="2" charset="2"/>
              <a:buChar char="Ø"/>
            </a:pPr>
            <a:r>
              <a:rPr lang="en-US" sz="2800" dirty="0" smtClean="0"/>
              <a:t>Your username will be your professional email address.  </a:t>
            </a:r>
          </a:p>
          <a:p>
            <a:pPr>
              <a:spcBef>
                <a:spcPts val="0"/>
              </a:spcBef>
              <a:spcAft>
                <a:spcPts val="2400"/>
              </a:spcAft>
              <a:buFont typeface="Wingdings" pitchFamily="2" charset="2"/>
              <a:buChar char="Ø"/>
            </a:pPr>
            <a:r>
              <a:rPr lang="en-US" sz="2800" dirty="0" smtClean="0"/>
              <a:t>Each QHP provider practice has a user access administrator.</a:t>
            </a:r>
          </a:p>
          <a:p>
            <a:pPr>
              <a:spcBef>
                <a:spcPts val="0"/>
              </a:spcBef>
              <a:spcAft>
                <a:spcPts val="2400"/>
              </a:spcAft>
              <a:buFont typeface="Wingdings" pitchFamily="2" charset="2"/>
              <a:buChar char="Ø"/>
            </a:pPr>
            <a:r>
              <a:rPr lang="en-US" sz="2800" dirty="0"/>
              <a:t>If you do not have a </a:t>
            </a:r>
            <a:r>
              <a:rPr lang="en-US" sz="2800" dirty="0" smtClean="0"/>
              <a:t>username and/or you do not know who your organization’s user access administrator is, </a:t>
            </a:r>
            <a:r>
              <a:rPr lang="en-US" sz="2800" dirty="0"/>
              <a:t>contact the QHP office coordinator at (618) 457-5200 x 67906</a:t>
            </a:r>
            <a:r>
              <a:rPr lang="en-US" sz="2800" dirty="0" smtClean="0"/>
              <a:t>.</a:t>
            </a:r>
          </a:p>
          <a:p>
            <a:pPr>
              <a:spcBef>
                <a:spcPts val="0"/>
              </a:spcBef>
              <a:spcAft>
                <a:spcPts val="2400"/>
              </a:spcAft>
              <a:buFont typeface="Wingdings" pitchFamily="2" charset="2"/>
              <a:buChar char="Ø"/>
            </a:pPr>
            <a:r>
              <a:rPr lang="en-US" sz="2800" dirty="0"/>
              <a:t>If you forget your password, select the Reset/Forgot Password link on the login screen.  An email will be sent to you with instructions for re-setting your password.</a:t>
            </a:r>
          </a:p>
          <a:p>
            <a:pPr>
              <a:spcBef>
                <a:spcPts val="0"/>
              </a:spcBef>
              <a:spcAft>
                <a:spcPts val="2400"/>
              </a:spcAft>
              <a:buFont typeface="Wingdings" pitchFamily="2" charset="2"/>
              <a:buChar char="Ø"/>
            </a:pPr>
            <a:endParaRPr lang="en-US" sz="2800" dirty="0" smtClean="0"/>
          </a:p>
          <a:p>
            <a:pPr>
              <a:spcBef>
                <a:spcPts val="0"/>
              </a:spcBef>
              <a:spcAft>
                <a:spcPts val="2400"/>
              </a:spcAft>
              <a:buFont typeface="Wingdings" pitchFamily="2" charset="2"/>
              <a:buChar char="Ø"/>
            </a:pPr>
            <a:endParaRPr lang="en-US" sz="2800" dirty="0" smtClean="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3</a:t>
            </a:fld>
            <a:endParaRPr lang="en-US" dirty="0"/>
          </a:p>
        </p:txBody>
      </p:sp>
    </p:spTree>
    <p:extLst>
      <p:ext uri="{BB962C8B-B14F-4D97-AF65-F5344CB8AC3E}">
        <p14:creationId xmlns:p14="http://schemas.microsoft.com/office/powerpoint/2010/main" val="2627500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QHP Registry- Navigating</a:t>
            </a:r>
            <a:endParaRPr lang="en-US" sz="4400" dirty="0"/>
          </a:p>
        </p:txBody>
      </p:sp>
      <p:sp>
        <p:nvSpPr>
          <p:cNvPr id="3" name="Content Placeholder 2"/>
          <p:cNvSpPr>
            <a:spLocks noGrp="1"/>
          </p:cNvSpPr>
          <p:nvPr>
            <p:ph idx="1"/>
          </p:nvPr>
        </p:nvSpPr>
        <p:spPr>
          <a:xfrm>
            <a:off x="457200" y="1290735"/>
            <a:ext cx="8229600" cy="1360714"/>
          </a:xfrm>
        </p:spPr>
        <p:txBody>
          <a:bodyPr>
            <a:normAutofit fontScale="92500" lnSpcReduction="20000"/>
          </a:bodyPr>
          <a:lstStyle/>
          <a:p>
            <a:pPr>
              <a:spcBef>
                <a:spcPts val="0"/>
              </a:spcBef>
              <a:buFont typeface="Wingdings" pitchFamily="2" charset="2"/>
              <a:buChar char="Ø"/>
            </a:pPr>
            <a:r>
              <a:rPr lang="en-US" sz="1900" dirty="0" smtClean="0"/>
              <a:t>Providers checking their scorecard should first click the Providers tab.  </a:t>
            </a:r>
          </a:p>
          <a:p>
            <a:pPr>
              <a:spcBef>
                <a:spcPts val="0"/>
              </a:spcBef>
              <a:spcAft>
                <a:spcPts val="2400"/>
              </a:spcAft>
              <a:buFont typeface="Wingdings" pitchFamily="2" charset="2"/>
              <a:buChar char="Ø"/>
            </a:pPr>
            <a:r>
              <a:rPr lang="en-US" sz="1900" dirty="0" smtClean="0"/>
              <a:t>After clicking providers, </a:t>
            </a:r>
            <a:r>
              <a:rPr lang="en-US" sz="1900" b="1" dirty="0" smtClean="0">
                <a:solidFill>
                  <a:srgbClr val="C00000"/>
                </a:solidFill>
              </a:rPr>
              <a:t>you can search the provider name.  Use ctrl+F</a:t>
            </a:r>
            <a:r>
              <a:rPr lang="en-US" sz="1900" dirty="0" smtClean="0"/>
              <a:t>, then enter the provider’s last name in the search box.  This tool is helpful for larger provider groups.</a:t>
            </a:r>
          </a:p>
          <a:p>
            <a:pPr lvl="1">
              <a:spcBef>
                <a:spcPts val="0"/>
              </a:spcBef>
              <a:spcAft>
                <a:spcPts val="2400"/>
              </a:spcAft>
              <a:buFont typeface="Wingdings" pitchFamily="2" charset="2"/>
              <a:buChar char="Ø"/>
            </a:pPr>
            <a:endParaRPr lang="en-US" sz="1400" dirty="0" smtClean="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4</a:t>
            </a:fld>
            <a:endParaRPr lang="en-US" dirty="0"/>
          </a:p>
        </p:txBody>
      </p:sp>
      <p:pic>
        <p:nvPicPr>
          <p:cNvPr id="7" name="Picture 6"/>
          <p:cNvPicPr>
            <a:picLocks noChangeAspect="1"/>
          </p:cNvPicPr>
          <p:nvPr/>
        </p:nvPicPr>
        <p:blipFill>
          <a:blip r:embed="rId3"/>
          <a:stretch>
            <a:fillRect/>
          </a:stretch>
        </p:blipFill>
        <p:spPr>
          <a:xfrm>
            <a:off x="746125" y="2438400"/>
            <a:ext cx="7772400" cy="3581400"/>
          </a:xfrm>
          <a:prstGeom prst="rect">
            <a:avLst/>
          </a:prstGeom>
        </p:spPr>
      </p:pic>
    </p:spTree>
    <p:extLst>
      <p:ext uri="{BB962C8B-B14F-4D97-AF65-F5344CB8AC3E}">
        <p14:creationId xmlns:p14="http://schemas.microsoft.com/office/powerpoint/2010/main" val="1844519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25" y="1051560"/>
            <a:ext cx="8362950" cy="1360714"/>
          </a:xfrm>
        </p:spPr>
        <p:txBody>
          <a:bodyPr>
            <a:normAutofit/>
          </a:bodyPr>
          <a:lstStyle/>
          <a:p>
            <a:pPr>
              <a:spcBef>
                <a:spcPts val="0"/>
              </a:spcBef>
              <a:spcAft>
                <a:spcPts val="600"/>
              </a:spcAft>
              <a:buFont typeface="Wingdings" pitchFamily="2" charset="2"/>
              <a:buChar char="Ø"/>
            </a:pPr>
            <a:r>
              <a:rPr lang="en-US" sz="1900" dirty="0" smtClean="0"/>
              <a:t>The </a:t>
            </a:r>
            <a:r>
              <a:rPr lang="en-US" sz="1900" dirty="0" smtClean="0"/>
              <a:t>active programs </a:t>
            </a:r>
            <a:r>
              <a:rPr lang="en-US" sz="1900" dirty="0" smtClean="0"/>
              <a:t>for QHP within this registry tool </a:t>
            </a:r>
            <a:r>
              <a:rPr lang="en-US" sz="1900" dirty="0" smtClean="0"/>
              <a:t>are</a:t>
            </a:r>
            <a:r>
              <a:rPr lang="en-US" sz="1900" dirty="0" smtClean="0"/>
              <a:t> </a:t>
            </a:r>
            <a:r>
              <a:rPr lang="en-US" sz="1900" dirty="0" smtClean="0"/>
              <a:t>named 20xx QHP Quality </a:t>
            </a:r>
            <a:r>
              <a:rPr lang="en-US" sz="1900" dirty="0" smtClean="0"/>
              <a:t>Measures </a:t>
            </a:r>
            <a:r>
              <a:rPr lang="en-US" sz="1900" dirty="0"/>
              <a:t>and 20xx QHP Quality Measures </a:t>
            </a:r>
            <a:r>
              <a:rPr lang="en-US" sz="1900" dirty="0" smtClean="0"/>
              <a:t>(Phase 2).  </a:t>
            </a:r>
            <a:r>
              <a:rPr lang="en-US" sz="1900" dirty="0" smtClean="0"/>
              <a:t>Click </a:t>
            </a:r>
            <a:r>
              <a:rPr lang="en-US" sz="1900" dirty="0" smtClean="0"/>
              <a:t>these links </a:t>
            </a:r>
            <a:r>
              <a:rPr lang="en-US" sz="1900" dirty="0" smtClean="0"/>
              <a:t>to drill down to the measure level</a:t>
            </a:r>
            <a:r>
              <a:rPr lang="en-US" sz="1900" dirty="0" smtClean="0"/>
              <a:t>.</a:t>
            </a:r>
          </a:p>
          <a:p>
            <a:pPr>
              <a:spcBef>
                <a:spcPts val="0"/>
              </a:spcBef>
              <a:spcAft>
                <a:spcPts val="600"/>
              </a:spcAft>
              <a:buFont typeface="Wingdings" pitchFamily="2" charset="2"/>
              <a:buChar char="Ø"/>
            </a:pPr>
            <a:r>
              <a:rPr lang="en-US" sz="1900" dirty="0" smtClean="0"/>
              <a:t>There is also a Covid-19 Registry. </a:t>
            </a:r>
            <a:endParaRPr lang="en-US" sz="1900" dirty="0" smtClean="0"/>
          </a:p>
        </p:txBody>
      </p:sp>
      <p:sp>
        <p:nvSpPr>
          <p:cNvPr id="2" name="Title 1"/>
          <p:cNvSpPr>
            <a:spLocks noGrp="1"/>
          </p:cNvSpPr>
          <p:nvPr>
            <p:ph type="title"/>
          </p:nvPr>
        </p:nvSpPr>
        <p:spPr/>
        <p:txBody>
          <a:bodyPr>
            <a:normAutofit/>
          </a:bodyPr>
          <a:lstStyle/>
          <a:p>
            <a:r>
              <a:rPr lang="en-US" sz="4400" dirty="0" smtClean="0"/>
              <a:t>QHP Registry- Programs</a:t>
            </a:r>
            <a:endParaRPr lang="en-US" sz="44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5</a:t>
            </a:fld>
            <a:endParaRPr lang="en-US" dirty="0"/>
          </a:p>
        </p:txBody>
      </p:sp>
      <p:pic>
        <p:nvPicPr>
          <p:cNvPr id="5" name="Picture 4"/>
          <p:cNvPicPr>
            <a:picLocks noChangeAspect="1"/>
          </p:cNvPicPr>
          <p:nvPr/>
        </p:nvPicPr>
        <p:blipFill>
          <a:blip r:embed="rId3"/>
          <a:stretch>
            <a:fillRect/>
          </a:stretch>
        </p:blipFill>
        <p:spPr>
          <a:xfrm>
            <a:off x="426721" y="2362199"/>
            <a:ext cx="8304528" cy="3886201"/>
          </a:xfrm>
          <a:prstGeom prst="rect">
            <a:avLst/>
          </a:prstGeom>
        </p:spPr>
      </p:pic>
      <p:sp>
        <p:nvSpPr>
          <p:cNvPr id="8" name="Oval 7"/>
          <p:cNvSpPr/>
          <p:nvPr/>
        </p:nvSpPr>
        <p:spPr>
          <a:xfrm>
            <a:off x="228600" y="4495800"/>
            <a:ext cx="2514600" cy="1524000"/>
          </a:xfrm>
          <a:prstGeom prst="ellipse">
            <a:avLst/>
          </a:prstGeom>
          <a:solidFill>
            <a:srgbClr val="F4D04A">
              <a:alpha val="49804"/>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490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5312"/>
            <a:ext cx="8382000" cy="1375488"/>
          </a:xfrm>
        </p:spPr>
        <p:txBody>
          <a:bodyPr>
            <a:normAutofit fontScale="92500"/>
          </a:bodyPr>
          <a:lstStyle/>
          <a:p>
            <a:pPr>
              <a:spcBef>
                <a:spcPts val="0"/>
              </a:spcBef>
              <a:buFont typeface="Wingdings" pitchFamily="2" charset="2"/>
              <a:buChar char="Ø"/>
            </a:pPr>
            <a:r>
              <a:rPr lang="en-US" sz="1900" dirty="0" smtClean="0"/>
              <a:t>The guidelines contain our set of QHP measures.  Click on the measure name twice (not double click; two levels) in order to drill down to a patient list.</a:t>
            </a:r>
          </a:p>
          <a:p>
            <a:pPr>
              <a:spcBef>
                <a:spcPts val="0"/>
              </a:spcBef>
              <a:spcAft>
                <a:spcPts val="2400"/>
              </a:spcAft>
              <a:buFont typeface="Wingdings" pitchFamily="2" charset="2"/>
              <a:buChar char="Ø"/>
            </a:pPr>
            <a:r>
              <a:rPr lang="en-US" sz="1900" dirty="0" smtClean="0"/>
              <a:t>Click ‘Name &amp; Description’ in order to alphabetize the measure set.</a:t>
            </a:r>
          </a:p>
          <a:p>
            <a:pPr lvl="1">
              <a:spcBef>
                <a:spcPts val="0"/>
              </a:spcBef>
              <a:spcAft>
                <a:spcPts val="2400"/>
              </a:spcAft>
              <a:buFont typeface="Wingdings" pitchFamily="2" charset="2"/>
              <a:buChar char="Ø"/>
            </a:pPr>
            <a:endParaRPr lang="en-US" sz="1400" dirty="0" smtClean="0"/>
          </a:p>
        </p:txBody>
      </p:sp>
      <p:sp>
        <p:nvSpPr>
          <p:cNvPr id="2" name="Title 1"/>
          <p:cNvSpPr>
            <a:spLocks noGrp="1"/>
          </p:cNvSpPr>
          <p:nvPr>
            <p:ph type="title"/>
          </p:nvPr>
        </p:nvSpPr>
        <p:spPr/>
        <p:txBody>
          <a:bodyPr>
            <a:normAutofit/>
          </a:bodyPr>
          <a:lstStyle/>
          <a:p>
            <a:r>
              <a:rPr lang="en-US" sz="4400" dirty="0" smtClean="0"/>
              <a:t>QHP Registry- Guidelines</a:t>
            </a:r>
            <a:endParaRPr lang="en-US" sz="44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6</a:t>
            </a:fld>
            <a:endParaRPr lang="en-US" dirty="0"/>
          </a:p>
        </p:txBody>
      </p:sp>
      <p:pic>
        <p:nvPicPr>
          <p:cNvPr id="7" name="Picture 6"/>
          <p:cNvPicPr>
            <a:picLocks noChangeAspect="1"/>
          </p:cNvPicPr>
          <p:nvPr/>
        </p:nvPicPr>
        <p:blipFill>
          <a:blip r:embed="rId3"/>
          <a:stretch>
            <a:fillRect/>
          </a:stretch>
        </p:blipFill>
        <p:spPr>
          <a:xfrm>
            <a:off x="914400" y="2109496"/>
            <a:ext cx="6784974" cy="4686300"/>
          </a:xfrm>
          <a:prstGeom prst="rect">
            <a:avLst/>
          </a:prstGeom>
        </p:spPr>
      </p:pic>
    </p:spTree>
    <p:extLst>
      <p:ext uri="{BB962C8B-B14F-4D97-AF65-F5344CB8AC3E}">
        <p14:creationId xmlns:p14="http://schemas.microsoft.com/office/powerpoint/2010/main" val="111656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5312"/>
            <a:ext cx="8382000" cy="1375488"/>
          </a:xfrm>
        </p:spPr>
        <p:txBody>
          <a:bodyPr>
            <a:normAutofit fontScale="92500" lnSpcReduction="20000"/>
          </a:bodyPr>
          <a:lstStyle/>
          <a:p>
            <a:pPr>
              <a:spcBef>
                <a:spcPts val="0"/>
              </a:spcBef>
              <a:buFont typeface="Wingdings" pitchFamily="2" charset="2"/>
              <a:buChar char="Ø"/>
            </a:pPr>
            <a:r>
              <a:rPr lang="en-US" sz="1900" dirty="0"/>
              <a:t>An example of a process measure is LDL screening (did </a:t>
            </a:r>
            <a:r>
              <a:rPr lang="en-US" sz="1900" dirty="0" smtClean="0"/>
              <a:t>the </a:t>
            </a:r>
            <a:r>
              <a:rPr lang="en-US" sz="1900" dirty="0"/>
              <a:t>qualifying patient have LDL tested</a:t>
            </a:r>
            <a:r>
              <a:rPr lang="en-US" sz="1900" dirty="0" smtClean="0"/>
              <a:t>?).</a:t>
            </a:r>
            <a:endParaRPr lang="en-US" sz="1900" dirty="0"/>
          </a:p>
          <a:p>
            <a:pPr>
              <a:spcBef>
                <a:spcPts val="0"/>
              </a:spcBef>
              <a:spcAft>
                <a:spcPts val="2400"/>
              </a:spcAft>
              <a:buFont typeface="Wingdings" pitchFamily="2" charset="2"/>
              <a:buChar char="Ø"/>
            </a:pPr>
            <a:r>
              <a:rPr lang="en-US" sz="1900" dirty="0"/>
              <a:t>An example of an outcome measure is LDL control (was the qualifying patient’s LDL at a defined level</a:t>
            </a:r>
            <a:r>
              <a:rPr lang="en-US" sz="1900" dirty="0" smtClean="0"/>
              <a:t>?).</a:t>
            </a:r>
            <a:endParaRPr lang="en-US" sz="1900" dirty="0"/>
          </a:p>
          <a:p>
            <a:pPr lvl="1">
              <a:spcBef>
                <a:spcPts val="0"/>
              </a:spcBef>
              <a:spcAft>
                <a:spcPts val="2400"/>
              </a:spcAft>
              <a:buFont typeface="Wingdings" pitchFamily="2" charset="2"/>
              <a:buChar char="Ø"/>
            </a:pPr>
            <a:endParaRPr lang="en-US" sz="1400" dirty="0" smtClean="0"/>
          </a:p>
        </p:txBody>
      </p:sp>
      <p:sp>
        <p:nvSpPr>
          <p:cNvPr id="2" name="Title 1"/>
          <p:cNvSpPr>
            <a:spLocks noGrp="1"/>
          </p:cNvSpPr>
          <p:nvPr>
            <p:ph type="title"/>
          </p:nvPr>
        </p:nvSpPr>
        <p:spPr/>
        <p:txBody>
          <a:bodyPr>
            <a:normAutofit/>
          </a:bodyPr>
          <a:lstStyle/>
          <a:p>
            <a:r>
              <a:rPr lang="en-US" sz="4400" dirty="0" smtClean="0"/>
              <a:t>QHP Registry- Guidelines</a:t>
            </a:r>
            <a:endParaRPr lang="en-US" sz="44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7</a:t>
            </a:fld>
            <a:endParaRPr lang="en-US" dirty="0"/>
          </a:p>
        </p:txBody>
      </p:sp>
      <p:pic>
        <p:nvPicPr>
          <p:cNvPr id="7" name="Picture 6"/>
          <p:cNvPicPr>
            <a:picLocks noChangeAspect="1"/>
          </p:cNvPicPr>
          <p:nvPr/>
        </p:nvPicPr>
        <p:blipFill>
          <a:blip r:embed="rId3"/>
          <a:stretch>
            <a:fillRect/>
          </a:stretch>
        </p:blipFill>
        <p:spPr>
          <a:xfrm>
            <a:off x="914400" y="2133599"/>
            <a:ext cx="6715125" cy="4648201"/>
          </a:xfrm>
          <a:prstGeom prst="rect">
            <a:avLst/>
          </a:prstGeom>
        </p:spPr>
      </p:pic>
    </p:spTree>
    <p:extLst>
      <p:ext uri="{BB962C8B-B14F-4D97-AF65-F5344CB8AC3E}">
        <p14:creationId xmlns:p14="http://schemas.microsoft.com/office/powerpoint/2010/main" val="2913405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5312"/>
            <a:ext cx="8382000" cy="1756488"/>
          </a:xfrm>
        </p:spPr>
        <p:txBody>
          <a:bodyPr>
            <a:normAutofit lnSpcReduction="10000"/>
          </a:bodyPr>
          <a:lstStyle/>
          <a:p>
            <a:pPr>
              <a:spcBef>
                <a:spcPts val="0"/>
              </a:spcBef>
              <a:buFont typeface="Wingdings" pitchFamily="2" charset="2"/>
              <a:buChar char="Ø"/>
            </a:pPr>
            <a:r>
              <a:rPr lang="en-US" sz="1800" dirty="0" smtClean="0"/>
              <a:t>QHP measure calculations will either show as a percentage or Met/Not Met. </a:t>
            </a:r>
          </a:p>
          <a:p>
            <a:pPr>
              <a:spcBef>
                <a:spcPts val="0"/>
              </a:spcBef>
              <a:buFont typeface="Wingdings" pitchFamily="2" charset="2"/>
              <a:buChar char="Ø"/>
            </a:pPr>
            <a:r>
              <a:rPr lang="en-US" sz="1800" dirty="0" smtClean="0"/>
              <a:t>All QHP measure definitions can be found at </a:t>
            </a:r>
            <a:r>
              <a:rPr lang="en-US" sz="1800" dirty="0">
                <a:hlinkClick r:id="rId3"/>
              </a:rPr>
              <a:t>https://</a:t>
            </a:r>
            <a:r>
              <a:rPr lang="en-US" sz="1800" dirty="0" smtClean="0">
                <a:hlinkClick r:id="rId3"/>
              </a:rPr>
              <a:t>support.clinigence.com/support/solutions/folders/3000017063</a:t>
            </a:r>
            <a:endParaRPr lang="en-US" sz="1800" dirty="0" smtClean="0"/>
          </a:p>
          <a:p>
            <a:pPr>
              <a:spcBef>
                <a:spcPts val="0"/>
              </a:spcBef>
              <a:spcAft>
                <a:spcPts val="2400"/>
              </a:spcAft>
              <a:buFont typeface="Wingdings" pitchFamily="2" charset="2"/>
              <a:buChar char="Ø"/>
            </a:pPr>
            <a:r>
              <a:rPr lang="en-US" sz="1800" dirty="0" smtClean="0"/>
              <a:t>Notice the ‘As of’ option, this can be set to either ‘today’ or December 31 of the prior measure year.</a:t>
            </a:r>
          </a:p>
          <a:p>
            <a:pPr>
              <a:spcBef>
                <a:spcPts val="0"/>
              </a:spcBef>
              <a:spcAft>
                <a:spcPts val="2400"/>
              </a:spcAft>
              <a:buFont typeface="Wingdings" pitchFamily="2" charset="2"/>
              <a:buChar char="Ø"/>
            </a:pPr>
            <a:endParaRPr lang="en-US" sz="1800" dirty="0" smtClean="0"/>
          </a:p>
        </p:txBody>
      </p:sp>
      <p:sp>
        <p:nvSpPr>
          <p:cNvPr id="2" name="Title 1"/>
          <p:cNvSpPr>
            <a:spLocks noGrp="1"/>
          </p:cNvSpPr>
          <p:nvPr>
            <p:ph type="title"/>
          </p:nvPr>
        </p:nvSpPr>
        <p:spPr/>
        <p:txBody>
          <a:bodyPr>
            <a:normAutofit/>
          </a:bodyPr>
          <a:lstStyle/>
          <a:p>
            <a:r>
              <a:rPr lang="en-US" sz="4400" dirty="0" smtClean="0"/>
              <a:t>QHP Registry- Measures</a:t>
            </a:r>
            <a:endParaRPr lang="en-US" sz="44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8</a:t>
            </a:fld>
            <a:endParaRPr lang="en-US" dirty="0"/>
          </a:p>
        </p:txBody>
      </p:sp>
      <p:pic>
        <p:nvPicPr>
          <p:cNvPr id="5" name="Picture 4"/>
          <p:cNvPicPr>
            <a:picLocks noChangeAspect="1"/>
          </p:cNvPicPr>
          <p:nvPr/>
        </p:nvPicPr>
        <p:blipFill>
          <a:blip r:embed="rId4"/>
          <a:stretch>
            <a:fillRect/>
          </a:stretch>
        </p:blipFill>
        <p:spPr>
          <a:xfrm>
            <a:off x="395287" y="2667000"/>
            <a:ext cx="8353425" cy="3397685"/>
          </a:xfrm>
          <a:prstGeom prst="rect">
            <a:avLst/>
          </a:prstGeom>
        </p:spPr>
      </p:pic>
    </p:spTree>
    <p:extLst>
      <p:ext uri="{BB962C8B-B14F-4D97-AF65-F5344CB8AC3E}">
        <p14:creationId xmlns:p14="http://schemas.microsoft.com/office/powerpoint/2010/main" val="2417410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5312"/>
            <a:ext cx="8382000" cy="2823288"/>
          </a:xfrm>
        </p:spPr>
        <p:txBody>
          <a:bodyPr>
            <a:normAutofit fontScale="92500" lnSpcReduction="20000"/>
          </a:bodyPr>
          <a:lstStyle/>
          <a:p>
            <a:pPr>
              <a:spcBef>
                <a:spcPts val="0"/>
              </a:spcBef>
              <a:buFont typeface="Wingdings" pitchFamily="2" charset="2"/>
              <a:buChar char="Ø"/>
            </a:pPr>
            <a:r>
              <a:rPr lang="en-US" sz="1800" dirty="0" smtClean="0"/>
              <a:t>‘Today’ is the default selection for the registry.</a:t>
            </a:r>
            <a:endParaRPr lang="en-US" sz="1800" dirty="0"/>
          </a:p>
          <a:p>
            <a:pPr>
              <a:spcBef>
                <a:spcPts val="0"/>
              </a:spcBef>
              <a:buFont typeface="Wingdings" pitchFamily="2" charset="2"/>
              <a:buChar char="Ø"/>
            </a:pPr>
            <a:r>
              <a:rPr lang="en-US" sz="1800" dirty="0" smtClean="0"/>
              <a:t>Under the default, this is a rolling twelve (12) month registry.</a:t>
            </a:r>
          </a:p>
          <a:p>
            <a:pPr>
              <a:spcBef>
                <a:spcPts val="0"/>
              </a:spcBef>
              <a:buFont typeface="Wingdings" pitchFamily="2" charset="2"/>
              <a:buChar char="Ø"/>
            </a:pPr>
            <a:r>
              <a:rPr lang="en-US" sz="1800" dirty="0" smtClean="0"/>
              <a:t>To look at the final score for the previous measure year, the default must be changed to 12-31-20xx in the drop down box</a:t>
            </a:r>
            <a:r>
              <a:rPr lang="en-US" sz="1800" dirty="0" smtClean="0"/>
              <a:t>.</a:t>
            </a:r>
          </a:p>
          <a:p>
            <a:pPr>
              <a:spcBef>
                <a:spcPts val="0"/>
              </a:spcBef>
              <a:buFont typeface="Wingdings" pitchFamily="2" charset="2"/>
              <a:buChar char="Ø"/>
            </a:pPr>
            <a:r>
              <a:rPr lang="en-US" sz="1800" b="1" dirty="0" smtClean="0"/>
              <a:t>For Phase 2 Measures, the date span must be changed to 12-31-20xx. Data ‘as of today’ is not accurate. </a:t>
            </a:r>
          </a:p>
          <a:p>
            <a:pPr>
              <a:spcBef>
                <a:spcPts val="0"/>
              </a:spcBef>
              <a:buFont typeface="Wingdings" pitchFamily="2" charset="2"/>
              <a:buChar char="Ø"/>
            </a:pPr>
            <a:r>
              <a:rPr lang="en-US" sz="1800" dirty="0" smtClean="0"/>
              <a:t>The </a:t>
            </a:r>
            <a:r>
              <a:rPr lang="en-US" sz="1800" dirty="0" smtClean="0"/>
              <a:t>implication of moving to a rolling measure year is a need for providers to check the registry regularly.  Monthly is recommended, but quarterly will meet bonus measure criteria.</a:t>
            </a:r>
          </a:p>
          <a:p>
            <a:pPr>
              <a:spcBef>
                <a:spcPts val="0"/>
              </a:spcBef>
              <a:buFont typeface="Wingdings" pitchFamily="2" charset="2"/>
              <a:buChar char="Ø"/>
            </a:pPr>
            <a:r>
              <a:rPr lang="en-US" sz="1800" dirty="0" smtClean="0"/>
              <a:t>For example, if a patient had an A1c performed on 6/1/2019, the patient will show as Met until 6/2/2020, at which point they will show as Not Met.  </a:t>
            </a:r>
          </a:p>
          <a:p>
            <a:pPr>
              <a:spcBef>
                <a:spcPts val="0"/>
              </a:spcBef>
              <a:buFont typeface="Wingdings" pitchFamily="2" charset="2"/>
              <a:buChar char="Ø"/>
            </a:pPr>
            <a:r>
              <a:rPr lang="en-US" sz="1800" dirty="0" smtClean="0"/>
              <a:t>To contrast, our previous registry ‘reset’ at the beginning of a new calendar year.  This system does NOT allow for the measure year ‘reset’.</a:t>
            </a:r>
          </a:p>
          <a:p>
            <a:pPr>
              <a:spcBef>
                <a:spcPts val="0"/>
              </a:spcBef>
              <a:spcAft>
                <a:spcPts val="2400"/>
              </a:spcAft>
              <a:buFont typeface="Wingdings" pitchFamily="2" charset="2"/>
              <a:buChar char="Ø"/>
            </a:pPr>
            <a:endParaRPr lang="en-US" sz="1800" dirty="0" smtClean="0"/>
          </a:p>
        </p:txBody>
      </p:sp>
      <p:sp>
        <p:nvSpPr>
          <p:cNvPr id="2" name="Title 1"/>
          <p:cNvSpPr>
            <a:spLocks noGrp="1"/>
          </p:cNvSpPr>
          <p:nvPr>
            <p:ph type="title"/>
          </p:nvPr>
        </p:nvSpPr>
        <p:spPr/>
        <p:txBody>
          <a:bodyPr>
            <a:normAutofit/>
          </a:bodyPr>
          <a:lstStyle/>
          <a:p>
            <a:r>
              <a:rPr lang="en-US" sz="4400" dirty="0" smtClean="0"/>
              <a:t>QHP Registry- Measures</a:t>
            </a:r>
            <a:endParaRPr lang="en-US" sz="4400" dirty="0"/>
          </a:p>
        </p:txBody>
      </p:sp>
      <p:sp>
        <p:nvSpPr>
          <p:cNvPr id="4" name="Slide Number Placeholder 3"/>
          <p:cNvSpPr>
            <a:spLocks noGrp="1"/>
          </p:cNvSpPr>
          <p:nvPr>
            <p:ph type="sldNum" sz="quarter" idx="10"/>
          </p:nvPr>
        </p:nvSpPr>
        <p:spPr/>
        <p:txBody>
          <a:bodyPr/>
          <a:lstStyle/>
          <a:p>
            <a:r>
              <a:rPr lang="en-US" dirty="0" smtClean="0"/>
              <a:t>Page </a:t>
            </a:r>
            <a:fld id="{2C712CFF-803D-4277-9DC2-4B2B961EDE95}" type="slidenum">
              <a:rPr lang="en-US" smtClean="0"/>
              <a:pPr/>
              <a:t>9</a:t>
            </a:fld>
            <a:endParaRPr lang="en-US" dirty="0"/>
          </a:p>
        </p:txBody>
      </p:sp>
      <p:pic>
        <p:nvPicPr>
          <p:cNvPr id="11" name="Picture 10"/>
          <p:cNvPicPr>
            <a:picLocks noChangeAspect="1"/>
          </p:cNvPicPr>
          <p:nvPr/>
        </p:nvPicPr>
        <p:blipFill>
          <a:blip r:embed="rId3"/>
          <a:stretch>
            <a:fillRect/>
          </a:stretch>
        </p:blipFill>
        <p:spPr>
          <a:xfrm>
            <a:off x="746125" y="3962400"/>
            <a:ext cx="7753350" cy="2305050"/>
          </a:xfrm>
          <a:prstGeom prst="rect">
            <a:avLst/>
          </a:prstGeom>
        </p:spPr>
      </p:pic>
    </p:spTree>
    <p:extLst>
      <p:ext uri="{BB962C8B-B14F-4D97-AF65-F5344CB8AC3E}">
        <p14:creationId xmlns:p14="http://schemas.microsoft.com/office/powerpoint/2010/main" val="3019686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38575</TotalTime>
  <Words>1618</Words>
  <Application>Microsoft Office PowerPoint</Application>
  <PresentationFormat>On-screen Show (4:3)</PresentationFormat>
  <Paragraphs>146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Palatino Linotype</vt:lpstr>
      <vt:lpstr>Times New Roman</vt:lpstr>
      <vt:lpstr>Wingdings</vt:lpstr>
      <vt:lpstr>Office Theme</vt:lpstr>
      <vt:lpstr>PowerPoint Presentation</vt:lpstr>
      <vt:lpstr>QHP Registry- Login</vt:lpstr>
      <vt:lpstr>QHP Registry - Login</vt:lpstr>
      <vt:lpstr>QHP Registry- Navigating</vt:lpstr>
      <vt:lpstr>QHP Registry- Programs</vt:lpstr>
      <vt:lpstr>QHP Registry- Guidelines</vt:lpstr>
      <vt:lpstr>QHP Registry- Guidelines</vt:lpstr>
      <vt:lpstr>QHP Registry- Measures</vt:lpstr>
      <vt:lpstr>QHP Registry- Measures</vt:lpstr>
      <vt:lpstr>QHP Registry- Measures</vt:lpstr>
      <vt:lpstr>QHP Registry - Measures</vt:lpstr>
      <vt:lpstr>QHP Registry- Patient Lists</vt:lpstr>
      <vt:lpstr>QHP Registry- Patient Lists</vt:lpstr>
      <vt:lpstr>QHP Registry- Data Source</vt:lpstr>
      <vt:lpstr>QHP Registry – Data Issues</vt:lpstr>
      <vt:lpstr>QHP Registry- Targets</vt:lpstr>
      <vt:lpstr>QHP Registry- Inverse Measures</vt:lpstr>
      <vt:lpstr>QHP Registry- Measure Definitions</vt:lpstr>
      <vt:lpstr>QHP Registry- Trend Lines</vt:lpstr>
      <vt:lpstr>QHP Registry- Reports</vt:lpstr>
      <vt:lpstr>QHP Registry- Reports</vt:lpstr>
      <vt:lpstr>QHP Registry- Patient Search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aklosterma</dc:creator>
  <cp:lastModifiedBy>Lindsay Tolcou</cp:lastModifiedBy>
  <cp:revision>1564</cp:revision>
  <dcterms:created xsi:type="dcterms:W3CDTF">2012-12-19T15:20:46Z</dcterms:created>
  <dcterms:modified xsi:type="dcterms:W3CDTF">2020-06-23T20:55:21Z</dcterms:modified>
</cp:coreProperties>
</file>