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9" r:id="rId5"/>
    <p:sldMasterId id="2147483681" r:id="rId6"/>
  </p:sldMasterIdLst>
  <p:notesMasterIdLst>
    <p:notesMasterId r:id="rId21"/>
  </p:notesMasterIdLst>
  <p:handoutMasterIdLst>
    <p:handoutMasterId r:id="rId22"/>
  </p:handoutMasterIdLst>
  <p:sldIdLst>
    <p:sldId id="343" r:id="rId7"/>
    <p:sldId id="1375" r:id="rId8"/>
    <p:sldId id="1376" r:id="rId9"/>
    <p:sldId id="1377" r:id="rId10"/>
    <p:sldId id="1378" r:id="rId11"/>
    <p:sldId id="1379" r:id="rId12"/>
    <p:sldId id="1380" r:id="rId13"/>
    <p:sldId id="1382" r:id="rId14"/>
    <p:sldId id="1383" r:id="rId15"/>
    <p:sldId id="1384" r:id="rId16"/>
    <p:sldId id="1385" r:id="rId17"/>
    <p:sldId id="1386" r:id="rId18"/>
    <p:sldId id="1387" r:id="rId19"/>
    <p:sldId id="1388" r:id="rId20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57" userDrawn="1">
          <p15:clr>
            <a:srgbClr val="A4A3A4"/>
          </p15:clr>
        </p15:guide>
        <p15:guide id="3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vin Oestmann" initials="KO" lastIdx="1" clrIdx="0">
    <p:extLst>
      <p:ext uri="{19B8F6BF-5375-455C-9EA6-DF929625EA0E}">
        <p15:presenceInfo xmlns:p15="http://schemas.microsoft.com/office/powerpoint/2012/main" userId="S::Kevin.Oestmann@sih.net::199e1e5a-7d0b-40af-a3c3-0a0fb94360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8181"/>
    <a:srgbClr val="000099"/>
    <a:srgbClr val="C7A1E3"/>
    <a:srgbClr val="E9D5CC"/>
    <a:srgbClr val="E5EBF3"/>
    <a:srgbClr val="F4EAE6"/>
    <a:srgbClr val="8F2E00"/>
    <a:srgbClr val="EF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0" autoAdjust="0"/>
    <p:restoredTop sz="94558" autoAdjust="0"/>
  </p:normalViewPr>
  <p:slideViewPr>
    <p:cSldViewPr snapToGrid="0">
      <p:cViewPr varScale="1">
        <p:scale>
          <a:sx n="82" d="100"/>
          <a:sy n="82" d="100"/>
        </p:scale>
        <p:origin x="1680" y="67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10" y="90"/>
      </p:cViewPr>
      <p:guideLst>
        <p:guide orient="horz" pos="2909"/>
        <p:guide pos="225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4"/>
            <a:ext cx="3038051" cy="462429"/>
          </a:xfrm>
          <a:prstGeom prst="rect">
            <a:avLst/>
          </a:prstGeom>
        </p:spPr>
        <p:txBody>
          <a:bodyPr vert="horz" wrap="square" lIns="89866" tIns="44935" rIns="89866" bIns="4493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5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95" y="14"/>
            <a:ext cx="3038051" cy="462429"/>
          </a:xfrm>
          <a:prstGeom prst="rect">
            <a:avLst/>
          </a:prstGeom>
        </p:spPr>
        <p:txBody>
          <a:bodyPr vert="horz" wrap="square" lIns="89866" tIns="44935" rIns="89866" bIns="4493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5" charset="0"/>
              </a:defRPr>
            </a:lvl1pPr>
          </a:lstStyle>
          <a:p>
            <a:pPr>
              <a:defRPr/>
            </a:pPr>
            <a:r>
              <a:rPr lang="en-US"/>
              <a:t>2/01/2021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102"/>
            <a:ext cx="3038051" cy="462429"/>
          </a:xfrm>
          <a:prstGeom prst="rect">
            <a:avLst/>
          </a:prstGeom>
        </p:spPr>
        <p:txBody>
          <a:bodyPr vert="horz" wrap="square" lIns="89866" tIns="44935" rIns="89866" bIns="4493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5" charset="0"/>
              </a:defRPr>
            </a:lvl1pPr>
          </a:lstStyle>
          <a:p>
            <a:pPr>
              <a:defRPr/>
            </a:pPr>
            <a:r>
              <a:rPr lang="en-US"/>
              <a:t>2/01/2021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95" y="8772102"/>
            <a:ext cx="3038051" cy="462429"/>
          </a:xfrm>
          <a:prstGeom prst="rect">
            <a:avLst/>
          </a:prstGeom>
        </p:spPr>
        <p:txBody>
          <a:bodyPr vert="horz" wrap="square" lIns="89866" tIns="44935" rIns="89866" bIns="4493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5" charset="0"/>
              </a:defRPr>
            </a:lvl1pPr>
          </a:lstStyle>
          <a:p>
            <a:pPr>
              <a:defRPr/>
            </a:pPr>
            <a:fld id="{28B20BB0-C2FD-4582-995F-4D3540E233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88215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4"/>
            <a:ext cx="3038051" cy="462429"/>
          </a:xfrm>
          <a:prstGeom prst="rect">
            <a:avLst/>
          </a:prstGeom>
        </p:spPr>
        <p:txBody>
          <a:bodyPr vert="horz" wrap="square" lIns="92570" tIns="46282" rIns="92570" bIns="462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5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95" y="14"/>
            <a:ext cx="3038051" cy="462429"/>
          </a:xfrm>
          <a:prstGeom prst="rect">
            <a:avLst/>
          </a:prstGeom>
        </p:spPr>
        <p:txBody>
          <a:bodyPr vert="horz" wrap="square" lIns="92570" tIns="46282" rIns="92570" bIns="462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5" charset="0"/>
              </a:defRPr>
            </a:lvl1pPr>
          </a:lstStyle>
          <a:p>
            <a:pPr>
              <a:defRPr/>
            </a:pPr>
            <a:r>
              <a:rPr lang="en-US"/>
              <a:t>2/01/2021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0563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570" tIns="46282" rIns="92570" bIns="46282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42" y="4386834"/>
            <a:ext cx="5608947" cy="4157171"/>
          </a:xfrm>
          <a:prstGeom prst="rect">
            <a:avLst/>
          </a:prstGeom>
        </p:spPr>
        <p:txBody>
          <a:bodyPr vert="horz" wrap="square" lIns="92570" tIns="46282" rIns="92570" bIns="4628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102"/>
            <a:ext cx="3038051" cy="462429"/>
          </a:xfrm>
          <a:prstGeom prst="rect">
            <a:avLst/>
          </a:prstGeom>
        </p:spPr>
        <p:txBody>
          <a:bodyPr vert="horz" wrap="square" lIns="92570" tIns="46282" rIns="92570" bIns="462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5" charset="0"/>
              </a:defRPr>
            </a:lvl1pPr>
          </a:lstStyle>
          <a:p>
            <a:pPr>
              <a:defRPr/>
            </a:pPr>
            <a:r>
              <a:rPr lang="en-US"/>
              <a:t>2/01/2021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95" y="8772102"/>
            <a:ext cx="3038051" cy="462429"/>
          </a:xfrm>
          <a:prstGeom prst="rect">
            <a:avLst/>
          </a:prstGeom>
        </p:spPr>
        <p:txBody>
          <a:bodyPr vert="horz" wrap="square" lIns="92570" tIns="46282" rIns="92570" bIns="462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5" charset="0"/>
              </a:defRPr>
            </a:lvl1pPr>
          </a:lstStyle>
          <a:p>
            <a:pPr>
              <a:defRPr/>
            </a:pPr>
            <a:fld id="{3CBE37AA-C682-4B27-BEEF-E2BAC4D329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12885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975335-D1CF-4088-A7A7-A76FC3879C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7CA9141-59A8-4424-8653-DCAF9E7016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49AC91B-78AD-4BFF-B849-3451A3EE65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561E04D9-32B2-4D7F-9A80-5C39450582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211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211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C20D4C8-F3BD-4EA3-80B2-FE4677BA46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03771" cy="11321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8113" y="1038225"/>
            <a:ext cx="4343400" cy="5173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038225"/>
            <a:ext cx="4344987" cy="5173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5270628B-335E-4D36-9B62-AD27549E07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-1"/>
            <a:ext cx="8360228" cy="113211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113" y="1038225"/>
            <a:ext cx="4343400" cy="5173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3" y="1038225"/>
            <a:ext cx="4344987" cy="2509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3" y="3700463"/>
            <a:ext cx="4344987" cy="2511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4DA6019-69C5-4C94-BC95-CB1C22154E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"/>
            <a:ext cx="8392886" cy="111034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121229"/>
            <a:ext cx="8392886" cy="5159828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DF729D0-D4C3-4657-8A85-F5BE4350AB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"/>
            <a:ext cx="8382000" cy="11212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8113" y="1038225"/>
            <a:ext cx="4343400" cy="5173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3" y="1038225"/>
            <a:ext cx="4344987" cy="2509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3" y="3700463"/>
            <a:ext cx="4344987" cy="2511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D61C7F7C-4196-46CF-964E-1304922DEB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91886" y="-1"/>
            <a:ext cx="8360228" cy="113211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8113" y="1038225"/>
            <a:ext cx="4343400" cy="2509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3" y="1038225"/>
            <a:ext cx="4344987" cy="2509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8113" y="3700463"/>
            <a:ext cx="4343400" cy="2511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3700463"/>
            <a:ext cx="4344987" cy="2511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D2BD029B-87F1-443A-9F3A-814819D0AB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-1"/>
            <a:ext cx="8414658" cy="11212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8113" y="1038225"/>
            <a:ext cx="4343400" cy="5173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33913" y="1038225"/>
            <a:ext cx="4344987" cy="51736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4779CCB-DC55-4693-9A94-19E43909D4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"/>
            <a:ext cx="8403771" cy="11212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38113" y="1038225"/>
            <a:ext cx="8840787" cy="51736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B6B97FC3-B212-473C-81E7-B6B4545211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B0D7A103-D5EC-4728-80AF-85E04296FD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93700" y="1143000"/>
            <a:ext cx="8380341" cy="5714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>
              <a:defRPr/>
            </a:pPr>
            <a:endParaRPr lang="en-US" sz="3600" dirty="0">
              <a:solidFill>
                <a:srgbClr val="EAEAEA"/>
              </a:solidFill>
              <a:latin typeface="Palatino Linotype" pitchFamily="18" charset="0"/>
            </a:endParaRPr>
          </a:p>
          <a:p>
            <a:pPr algn="ctr">
              <a:defRPr/>
            </a:pPr>
            <a:endParaRPr lang="en-US" sz="3600" dirty="0">
              <a:solidFill>
                <a:srgbClr val="EAEAEA"/>
              </a:solidFill>
              <a:latin typeface="Palatino Linotype" pitchFamily="18" charset="0"/>
            </a:endParaRPr>
          </a:p>
          <a:p>
            <a:pPr algn="ctr">
              <a:defRPr/>
            </a:pPr>
            <a:endParaRPr lang="en-US" sz="3600" dirty="0">
              <a:solidFill>
                <a:srgbClr val="EAEAEA"/>
              </a:solidFill>
              <a:latin typeface="Palatino Linotype" pitchFamily="18" charset="0"/>
            </a:endParaRPr>
          </a:p>
        </p:txBody>
      </p:sp>
      <p:pic>
        <p:nvPicPr>
          <p:cNvPr id="7" name="Picture 6" descr="QHP_logo.png"/>
          <p:cNvPicPr>
            <a:picLocks noChangeAspect="1"/>
          </p:cNvPicPr>
          <p:nvPr userDrawn="1"/>
        </p:nvPicPr>
        <p:blipFill>
          <a:blip r:embed="rId2" cstate="print"/>
          <a:srcRect l="11020" t="25034" r="14082" b="30612"/>
          <a:stretch>
            <a:fillRect/>
          </a:stretch>
        </p:blipFill>
        <p:spPr>
          <a:xfrm>
            <a:off x="7487275" y="6280965"/>
            <a:ext cx="1126200" cy="5001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7CA9141-59A8-4424-8653-DCAF9E7016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081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288C-9E83-4ED5-8F95-2FA0B79B1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27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288C-9E83-4ED5-8F95-2FA0B79B1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7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288C-9E83-4ED5-8F95-2FA0B79B1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24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288C-9E83-4ED5-8F95-2FA0B79B1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82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288C-9E83-4ED5-8F95-2FA0B79B1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73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288C-9E83-4ED5-8F95-2FA0B79B1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5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288C-9E83-4ED5-8F95-2FA0B79B1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42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288C-9E83-4ED5-8F95-2FA0B79B1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0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ADD67-3100-4261-902A-A2AC7B959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F7B844-93AB-4100-8C2B-B8BB0818EC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7CA9141-59A8-4424-8653-DCAF9E7016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7124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288C-9E83-4ED5-8F95-2FA0B79B1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512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288C-9E83-4ED5-8F95-2FA0B79B1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65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288C-9E83-4ED5-8F95-2FA0B79B1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31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85DC-9418-4E20-8123-372EF002C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04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85DC-9418-4E20-8123-372EF002C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908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85DC-9418-4E20-8123-372EF002C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697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85DC-9418-4E20-8123-372EF002C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598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85DC-9418-4E20-8123-372EF002C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417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85DC-9418-4E20-8123-372EF002C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907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85DC-9418-4E20-8123-372EF002C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5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84E7E18-1956-4CF0-8E4A-EE20D98F31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85DC-9418-4E20-8123-372EF002C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757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85DC-9418-4E20-8123-372EF002C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083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85DC-9418-4E20-8123-372EF002C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685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85DC-9418-4E20-8123-372EF002C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883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2/01/2021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85DC-9418-4E20-8123-372EF002C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7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1367" y="1267326"/>
            <a:ext cx="3960145" cy="494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4" y="1267326"/>
            <a:ext cx="3956634" cy="494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A39604A-DB4F-475C-A1F5-29FACAD0BB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B1C1471A-6C16-45CB-8913-EE3FC5323F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FF075D4-C576-4042-8F5E-5F2EEE1F12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01D1116-42D9-4C56-8A2C-8187AA0078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C713771-0D85-4F41-B820-4A38765D8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1886" y="1132114"/>
            <a:ext cx="8587014" cy="507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2770" y="0"/>
            <a:ext cx="8741229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Slide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0124" y="6545716"/>
            <a:ext cx="64135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67CA9141-59A8-4424-8653-DCAF9E7016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1066800" y="6550025"/>
            <a:ext cx="641712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eaLnBrk="0" hangingPunct="0">
              <a:defRPr/>
            </a:pPr>
            <a:r>
              <a:rPr lang="en-US" sz="800" dirty="0">
                <a:solidFill>
                  <a:srgbClr val="000000"/>
                </a:solidFill>
                <a:latin typeface="Palatino Linotype" pitchFamily="18" charset="0"/>
              </a:rPr>
              <a:t>Quality</a:t>
            </a:r>
            <a:r>
              <a:rPr lang="en-US" sz="800" baseline="0" dirty="0">
                <a:solidFill>
                  <a:srgbClr val="000000"/>
                </a:solidFill>
                <a:latin typeface="Palatino Linotype" pitchFamily="18" charset="0"/>
              </a:rPr>
              <a:t> Health Partners: Clinical Committee Meeting</a:t>
            </a:r>
            <a:r>
              <a:rPr lang="en-US" sz="800" dirty="0">
                <a:solidFill>
                  <a:srgbClr val="000000"/>
                </a:solidFill>
                <a:latin typeface="Palatino Linotype" pitchFamily="18" charset="0"/>
              </a:rPr>
              <a:t> • June 7, 2021 • </a:t>
            </a:r>
            <a:r>
              <a:rPr lang="en-US" sz="800" b="1" dirty="0">
                <a:solidFill>
                  <a:srgbClr val="FF0000"/>
                </a:solidFill>
                <a:latin typeface="Palatino Linotype" pitchFamily="18" charset="0"/>
              </a:rPr>
              <a:t>Confidential: Do Not Distribute</a:t>
            </a:r>
            <a:endParaRPr lang="en-US" sz="800" b="1" baseline="30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pic>
        <p:nvPicPr>
          <p:cNvPr id="7" name="Picture 6" descr="QHP_logo.png"/>
          <p:cNvPicPr>
            <a:picLocks noChangeAspect="1"/>
          </p:cNvPicPr>
          <p:nvPr userDrawn="1"/>
        </p:nvPicPr>
        <p:blipFill>
          <a:blip r:embed="rId24" cstate="print"/>
          <a:srcRect l="11020" t="25034" r="14082" b="30612"/>
          <a:stretch>
            <a:fillRect/>
          </a:stretch>
        </p:blipFill>
        <p:spPr>
          <a:xfrm>
            <a:off x="7590221" y="6326687"/>
            <a:ext cx="1023253" cy="4544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hdr="0"/>
  <p:txStyles>
    <p:titleStyle>
      <a:lvl1pPr marL="466725" indent="-466725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ＭＳ Ｐゴシック" pitchFamily="-105" charset="-128"/>
          <a:cs typeface="+mj-cs"/>
        </a:defRPr>
      </a:lvl1pPr>
      <a:lvl2pPr marL="466725" indent="-466725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EAEAEA"/>
          </a:solidFill>
          <a:latin typeface="Palatino Linotype" pitchFamily="18" charset="0"/>
          <a:ea typeface="ＭＳ Ｐゴシック" pitchFamily="-105" charset="-128"/>
        </a:defRPr>
      </a:lvl2pPr>
      <a:lvl3pPr marL="466725" indent="-466725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EAEAEA"/>
          </a:solidFill>
          <a:latin typeface="Palatino Linotype" pitchFamily="18" charset="0"/>
          <a:ea typeface="ＭＳ Ｐゴシック" pitchFamily="-105" charset="-128"/>
        </a:defRPr>
      </a:lvl3pPr>
      <a:lvl4pPr marL="466725" indent="-466725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EAEAEA"/>
          </a:solidFill>
          <a:latin typeface="Palatino Linotype" pitchFamily="18" charset="0"/>
          <a:ea typeface="ＭＳ Ｐゴシック" pitchFamily="-105" charset="-128"/>
        </a:defRPr>
      </a:lvl4pPr>
      <a:lvl5pPr marL="466725" indent="-466725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EAEAEA"/>
          </a:solidFill>
          <a:latin typeface="Palatino Linotype" pitchFamily="18" charset="0"/>
          <a:ea typeface="ＭＳ Ｐゴシック" pitchFamily="-105" charset="-128"/>
        </a:defRPr>
      </a:lvl5pPr>
      <a:lvl6pPr marL="923925" algn="l" rtl="0" fontAlgn="base">
        <a:spcBef>
          <a:spcPct val="0"/>
        </a:spcBef>
        <a:spcAft>
          <a:spcPct val="0"/>
        </a:spcAft>
        <a:defRPr sz="2400">
          <a:solidFill>
            <a:srgbClr val="EAEAEA"/>
          </a:solidFill>
          <a:latin typeface="Palatino Linotype" pitchFamily="18" charset="0"/>
        </a:defRPr>
      </a:lvl6pPr>
      <a:lvl7pPr marL="1381125" algn="l" rtl="0" fontAlgn="base">
        <a:spcBef>
          <a:spcPct val="0"/>
        </a:spcBef>
        <a:spcAft>
          <a:spcPct val="0"/>
        </a:spcAft>
        <a:defRPr sz="2400">
          <a:solidFill>
            <a:srgbClr val="EAEAEA"/>
          </a:solidFill>
          <a:latin typeface="Palatino Linotype" pitchFamily="18" charset="0"/>
        </a:defRPr>
      </a:lvl7pPr>
      <a:lvl8pPr marL="1838325" algn="l" rtl="0" fontAlgn="base">
        <a:spcBef>
          <a:spcPct val="0"/>
        </a:spcBef>
        <a:spcAft>
          <a:spcPct val="0"/>
        </a:spcAft>
        <a:defRPr sz="2400">
          <a:solidFill>
            <a:srgbClr val="EAEAEA"/>
          </a:solidFill>
          <a:latin typeface="Palatino Linotype" pitchFamily="18" charset="0"/>
        </a:defRPr>
      </a:lvl8pPr>
      <a:lvl9pPr marL="2295525" algn="l" rtl="0" fontAlgn="base">
        <a:spcBef>
          <a:spcPct val="0"/>
        </a:spcBef>
        <a:spcAft>
          <a:spcPct val="0"/>
        </a:spcAft>
        <a:defRPr sz="2400">
          <a:solidFill>
            <a:srgbClr val="EAEAEA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har char="•"/>
        <a:defRPr sz="2000" b="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569913" indent="-225425" algn="l" rtl="0" eaLnBrk="0" fontAlgn="base" hangingPunct="0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>
          <a:solidFill>
            <a:schemeClr val="tx1"/>
          </a:solidFill>
          <a:latin typeface="+mn-lt"/>
          <a:ea typeface="ＭＳ Ｐゴシック" pitchFamily="-105" charset="-128"/>
        </a:defRPr>
      </a:lvl2pPr>
      <a:lvl3pPr marL="801688" indent="-231775" algn="l" rtl="0" eaLnBrk="0" fontAlgn="base" hangingPunct="0"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3pPr>
      <a:lvl4pPr marL="969963" indent="-168275" algn="l" rtl="0" eaLnBrk="0" fontAlgn="base" hangingPunct="0">
        <a:spcBef>
          <a:spcPct val="20000"/>
        </a:spcBef>
        <a:spcAft>
          <a:spcPct val="0"/>
        </a:spcAft>
        <a:buFont typeface="Palatino Linotype" pitchFamily="18" charset="0"/>
        <a:buChar char="–"/>
        <a:tabLst>
          <a:tab pos="914400" algn="l"/>
        </a:tabLst>
        <a:defRPr sz="1400">
          <a:solidFill>
            <a:schemeClr val="tx1"/>
          </a:solidFill>
          <a:latin typeface="+mn-lt"/>
          <a:ea typeface="ＭＳ Ｐゴシック" pitchFamily="-105" charset="-128"/>
        </a:defRPr>
      </a:lvl4pPr>
      <a:lvl5pPr marL="1250950" indent="-287338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5" charset="-128"/>
        </a:defRPr>
      </a:lvl5pPr>
      <a:lvl6pPr marL="1708150" indent="-28733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165350" indent="-28733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622550" indent="-28733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079750" indent="-28733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2/01/2021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2/01/2021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2288C-9E83-4ED5-8F95-2FA0B79B1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9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2/01/2021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2/01/2021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585DC-9418-4E20-8123-372EF002C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5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HP_ofSoIL_color.png">
            <a:extLst>
              <a:ext uri="{FF2B5EF4-FFF2-40B4-BE49-F238E27FC236}">
                <a16:creationId xmlns:a16="http://schemas.microsoft.com/office/drawing/2014/main" id="{2480C738-2E13-4C6F-8428-108D3E2F84E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7049" y="1466399"/>
            <a:ext cx="4570898" cy="19626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E765F5-E2EE-414C-B244-8B2DA09C0CFB}"/>
              </a:ext>
            </a:extLst>
          </p:cNvPr>
          <p:cNvSpPr/>
          <p:nvPr/>
        </p:nvSpPr>
        <p:spPr>
          <a:xfrm>
            <a:off x="370124" y="4072962"/>
            <a:ext cx="8344668" cy="1487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000" b="1" dirty="0">
                <a:solidFill>
                  <a:srgbClr val="000000"/>
                </a:solidFill>
                <a:latin typeface="Palatino Linotype" pitchFamily="18" charset="0"/>
              </a:rPr>
              <a:t>Medicare Advantage and the Role of HCC Documentation &amp; Coding</a:t>
            </a:r>
          </a:p>
          <a:p>
            <a:pPr algn="ctr">
              <a:lnSpc>
                <a:spcPct val="115000"/>
              </a:lnSpc>
            </a:pPr>
            <a:endParaRPr lang="en-US" sz="2000" dirty="0">
              <a:solidFill>
                <a:srgbClr val="000000"/>
              </a:solidFill>
              <a:latin typeface="Palatino Linotype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dirty="0">
                <a:solidFill>
                  <a:srgbClr val="000000"/>
                </a:solidFill>
                <a:latin typeface="Palatino Linotype" pitchFamily="18" charset="0"/>
              </a:rPr>
              <a:t>June 2021 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rgbClr val="000000"/>
                </a:solidFill>
                <a:latin typeface="Palatino Linotype" pitchFamily="18" charset="0"/>
              </a:rPr>
              <a:t>		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CC4AFD-8C91-4C8C-92A0-DDB965B3B4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7CA9141-59A8-4424-8653-DCAF9E7016F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241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05E9-E3D9-4DC6-AEB8-A7C0F3D5B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4" y="73991"/>
            <a:ext cx="8741229" cy="939800"/>
          </a:xfrm>
        </p:spPr>
        <p:txBody>
          <a:bodyPr/>
          <a:lstStyle/>
          <a:p>
            <a:br>
              <a:rPr lang="en-US" sz="2400" dirty="0"/>
            </a:br>
            <a:r>
              <a:rPr lang="en-US" sz="2400" dirty="0"/>
              <a:t>Documentation Tips – Include Diagnoses from Specialist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A07AD-2232-40F8-B92E-841C785C6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168842"/>
            <a:ext cx="8378403" cy="467536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Why?</a:t>
            </a:r>
          </a:p>
          <a:p>
            <a:pPr lvl="1"/>
            <a:r>
              <a:rPr lang="en-US" sz="1600" dirty="0"/>
              <a:t>Shows continuity of care &amp; continued communication between provider and specialist.</a:t>
            </a:r>
          </a:p>
          <a:p>
            <a:pPr lvl="1"/>
            <a:r>
              <a:rPr lang="en-US" sz="1600" dirty="0"/>
              <a:t>Tells the complete picture of patient’s overall health; identifying consideration of other high-risk conditions playing a role in decision making.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Include</a:t>
            </a:r>
          </a:p>
          <a:p>
            <a:pPr lvl="1"/>
            <a:r>
              <a:rPr lang="en-US" sz="1600" dirty="0"/>
              <a:t>References to diagnoses managed by specialty (e.g., co-managed by Dr. </a:t>
            </a:r>
            <a:r>
              <a:rPr lang="en-US" sz="1600" dirty="0" err="1"/>
              <a:t>Jeckel</a:t>
            </a:r>
            <a:r>
              <a:rPr lang="en-US" sz="1600" dirty="0"/>
              <a:t>, Cardiology (note dated 8/17/19).  Stable at today’s visit 2/25/20.)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Conditions that impact the patient's overall health (e.g., irreversible and progressive neuro disorders, like MS or Lou Gehrig's, that are high risk and impact patient’s overall health.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DD2CB-0D02-48B5-9F8B-D7C69F001C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B0D7A103-D5EC-4728-80AF-85E04296FDB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382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05E9-E3D9-4DC6-AEB8-A7C0F3D5B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04" y="67796"/>
            <a:ext cx="8741229" cy="939800"/>
          </a:xfrm>
        </p:spPr>
        <p:txBody>
          <a:bodyPr/>
          <a:lstStyle/>
          <a:p>
            <a:br>
              <a:rPr lang="en-US" sz="3200" dirty="0"/>
            </a:br>
            <a:r>
              <a:rPr lang="en-US" sz="3200" dirty="0"/>
              <a:t>Documentation Tips – “History of”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A07AD-2232-40F8-B92E-841C785C6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132114"/>
            <a:ext cx="8406881" cy="50797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Caution when documenting “HISTORY OF”</a:t>
            </a:r>
          </a:p>
          <a:p>
            <a:pPr marL="0" indent="0">
              <a:buNone/>
            </a:pPr>
            <a:r>
              <a:rPr lang="en-US" sz="1800" b="1" dirty="0"/>
              <a:t>     Why?</a:t>
            </a:r>
          </a:p>
          <a:p>
            <a:pPr lvl="1"/>
            <a:r>
              <a:rPr lang="en-US" dirty="0"/>
              <a:t>If a condition is being controlled w/ medication or other interventions – the condition is controlled with treatment</a:t>
            </a:r>
          </a:p>
          <a:p>
            <a:pPr marL="0" indent="0">
              <a:buNone/>
            </a:pPr>
            <a:r>
              <a:rPr lang="en-US" dirty="0"/>
              <a:t>	Example:</a:t>
            </a:r>
          </a:p>
          <a:p>
            <a:pPr lvl="1"/>
            <a:r>
              <a:rPr lang="en-US" dirty="0"/>
              <a:t>Patient with A-fib taking a Beta Blocker</a:t>
            </a:r>
          </a:p>
          <a:p>
            <a:pPr lvl="1"/>
            <a:endParaRPr lang="en-US" b="1" dirty="0"/>
          </a:p>
          <a:p>
            <a:pPr marL="344488" lvl="1" indent="0">
              <a:buNone/>
            </a:pPr>
            <a:r>
              <a:rPr lang="en-US" b="1" dirty="0"/>
              <a:t>“History of” vs “Remission”</a:t>
            </a:r>
          </a:p>
          <a:p>
            <a:pPr lvl="1">
              <a:spcAft>
                <a:spcPts val="0"/>
              </a:spcAft>
            </a:pPr>
            <a:r>
              <a:rPr lang="en-US" dirty="0"/>
              <a:t>“History of” </a:t>
            </a:r>
          </a:p>
          <a:p>
            <a:pPr lvl="2"/>
            <a:r>
              <a:rPr lang="en-US" dirty="0"/>
              <a:t>use only if there is no treatment or concern of return </a:t>
            </a:r>
          </a:p>
          <a:p>
            <a:pPr lvl="2"/>
            <a:r>
              <a:rPr lang="en-US" dirty="0"/>
              <a:t>use if it is relevant &amp; might influence decision making, e.g., family history of breast cancer (mother), history of non-traumatic fracture</a:t>
            </a:r>
          </a:p>
          <a:p>
            <a:pPr lvl="1"/>
            <a:r>
              <a:rPr lang="en-US" dirty="0"/>
              <a:t>“Remission” use if there is danger of the condition returning – e.g.,  document leukemia in remission, opioid drug dependency in remission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DD2CB-0D02-48B5-9F8B-D7C69F001C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B0D7A103-D5EC-4728-80AF-85E04296FDB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055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05E9-E3D9-4DC6-AEB8-A7C0F3D5B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671" y="7951"/>
            <a:ext cx="8741229" cy="939800"/>
          </a:xfrm>
        </p:spPr>
        <p:txBody>
          <a:bodyPr/>
          <a:lstStyle/>
          <a:p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Documentation Tips – Specificity - Obesity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A07AD-2232-40F8-B92E-841C785C6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132114"/>
            <a:ext cx="8341567" cy="5413602"/>
          </a:xfrm>
        </p:spPr>
        <p:txBody>
          <a:bodyPr/>
          <a:lstStyle/>
          <a:p>
            <a:pPr marL="227013" lvl="1" indent="0">
              <a:buNone/>
            </a:pPr>
            <a:r>
              <a:rPr lang="en-US" sz="1400" b="1" u="sng" dirty="0"/>
              <a:t>Obesity Class I </a:t>
            </a:r>
            <a:r>
              <a:rPr lang="en-US" sz="1400" dirty="0"/>
              <a:t>=BMI 30-34.9</a:t>
            </a:r>
          </a:p>
          <a:p>
            <a:pPr marL="227013" lvl="1" indent="0">
              <a:buNone/>
            </a:pPr>
            <a:r>
              <a:rPr lang="en-US" sz="1400" dirty="0"/>
              <a:t>ICD 10 Diagnosis code changes with more specificity, example: </a:t>
            </a:r>
          </a:p>
          <a:p>
            <a:pPr lvl="2"/>
            <a:r>
              <a:rPr lang="en-US" sz="1400" dirty="0"/>
              <a:t>Obesity Class I BMI 30-34.9 is </a:t>
            </a:r>
            <a:r>
              <a:rPr lang="en-US" sz="1400" b="1" u="sng" dirty="0"/>
              <a:t>E66.9 </a:t>
            </a:r>
          </a:p>
          <a:p>
            <a:pPr lvl="2"/>
            <a:r>
              <a:rPr lang="en-US" sz="1400" dirty="0"/>
              <a:t>Obesity Class I </a:t>
            </a:r>
            <a:r>
              <a:rPr lang="en-US" sz="1400" u="sng" dirty="0"/>
              <a:t>due to excess calories </a:t>
            </a:r>
            <a:r>
              <a:rPr lang="en-US" sz="1400" dirty="0"/>
              <a:t>(with or without) serious co-morbid conditions is adult BMI 30 – 30.9 is </a:t>
            </a:r>
            <a:r>
              <a:rPr lang="en-US" sz="1400" b="1" u="sng" dirty="0"/>
              <a:t>E66.09</a:t>
            </a:r>
            <a:r>
              <a:rPr lang="en-US" sz="1400" dirty="0"/>
              <a:t>)</a:t>
            </a:r>
          </a:p>
          <a:p>
            <a:pPr marL="227013" lvl="1" indent="0">
              <a:buNone/>
            </a:pPr>
            <a:r>
              <a:rPr lang="en-US" sz="1400" b="1" u="sng" dirty="0"/>
              <a:t>Obesity Class II </a:t>
            </a:r>
            <a:r>
              <a:rPr lang="en-US" sz="1400" dirty="0"/>
              <a:t>= BMI of 35-39.9</a:t>
            </a:r>
          </a:p>
          <a:p>
            <a:pPr marL="227013" lvl="1" indent="0">
              <a:buNone/>
            </a:pPr>
            <a:r>
              <a:rPr lang="en-US" sz="1400" b="1" u="sng" dirty="0"/>
              <a:t>Morbid Obesity </a:t>
            </a:r>
            <a:r>
              <a:rPr lang="en-US" sz="1400" dirty="0"/>
              <a:t>= BMI &gt; 40 – </a:t>
            </a:r>
            <a:r>
              <a:rPr lang="en-US" sz="1400" b="1" u="sng" dirty="0"/>
              <a:t>RAF high – risk score</a:t>
            </a:r>
          </a:p>
          <a:p>
            <a:pPr marL="227013" lvl="1" indent="0">
              <a:buNone/>
            </a:pPr>
            <a:endParaRPr lang="en-US" sz="1400" b="1" u="sng" dirty="0"/>
          </a:p>
          <a:p>
            <a:pPr marL="227013" lvl="1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EXCEPTION TO THE RULE</a:t>
            </a:r>
          </a:p>
          <a:p>
            <a:pPr marL="227013" lvl="1" indent="0">
              <a:buNone/>
            </a:pPr>
            <a:r>
              <a:rPr lang="en-US" sz="1400" b="1" dirty="0"/>
              <a:t>Morbid Obesity with BMI &gt; 35 </a:t>
            </a:r>
            <a:r>
              <a:rPr lang="en-US" sz="1400" dirty="0"/>
              <a:t>when there is a co-morbid condition connected with Obesity (Arthritis, Sleep Apnea, Hypertension, Hyperlipidemia, Diabetes) </a:t>
            </a:r>
          </a:p>
          <a:p>
            <a:pPr marL="512763" lvl="1" indent="-285750"/>
            <a:r>
              <a:rPr lang="en-US" sz="1400" dirty="0"/>
              <a:t>This will raise your RAF score significantly. Connect your diagnosis together by reporting codes of:</a:t>
            </a:r>
          </a:p>
          <a:p>
            <a:pPr marL="458788" lvl="2" indent="0">
              <a:buNone/>
            </a:pPr>
            <a:r>
              <a:rPr lang="en-US" sz="1400" dirty="0"/>
              <a:t>1. Z code for BMI</a:t>
            </a:r>
          </a:p>
          <a:p>
            <a:pPr marL="458788" lvl="2" indent="0">
              <a:buNone/>
            </a:pPr>
            <a:r>
              <a:rPr lang="en-US" sz="1400" dirty="0"/>
              <a:t>2. Morbid Obesity Code</a:t>
            </a:r>
          </a:p>
          <a:p>
            <a:pPr marL="458788" lvl="2" indent="0">
              <a:buNone/>
            </a:pPr>
            <a:r>
              <a:rPr lang="en-US" sz="1400" dirty="0"/>
              <a:t>3. Co-morbid condition (example: hypertension)</a:t>
            </a:r>
          </a:p>
          <a:p>
            <a:pPr marL="227013" lvl="1" indent="0">
              <a:buNone/>
            </a:pPr>
            <a:r>
              <a:rPr lang="en-US" sz="1400" b="1" dirty="0"/>
              <a:t>Remember</a:t>
            </a:r>
            <a:r>
              <a:rPr lang="en-US" sz="1400" dirty="0"/>
              <a:t>:  The conditions/diagnoses you are documenting now also reflect risk for “future” problems. When a patient is already 35 BMI and has Hypertension for example, the patient is at risk of future complications.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DD2CB-0D02-48B5-9F8B-D7C69F001C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B0D7A103-D5EC-4728-80AF-85E04296FDB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188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05E9-E3D9-4DC6-AEB8-A7C0F3D5B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83" y="59204"/>
            <a:ext cx="7948894" cy="939800"/>
          </a:xfrm>
        </p:spPr>
        <p:txBody>
          <a:bodyPr/>
          <a:lstStyle/>
          <a:p>
            <a:br>
              <a:rPr lang="en-US" dirty="0"/>
            </a:br>
            <a:r>
              <a:rPr lang="en-US" sz="3600" dirty="0"/>
              <a:t>Summary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920590-535C-4D9B-A06A-26C36FC2B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146" y="1457593"/>
            <a:ext cx="682811" cy="5974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DD2CB-0D02-48B5-9F8B-D7C69F001C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B0D7A103-D5EC-4728-80AF-85E04296FDB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72D890-3467-44CB-9EFC-052355C22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52" y="2644561"/>
            <a:ext cx="524301" cy="688908"/>
          </a:xfrm>
          <a:prstGeom prst="rect">
            <a:avLst/>
          </a:prstGeom>
        </p:spPr>
      </p:pic>
      <p:grpSp>
        <p:nvGrpSpPr>
          <p:cNvPr id="11" name="Group 145">
            <a:extLst>
              <a:ext uri="{FF2B5EF4-FFF2-40B4-BE49-F238E27FC236}">
                <a16:creationId xmlns:a16="http://schemas.microsoft.com/office/drawing/2014/main" id="{78F2BE74-5F61-4563-BF03-897791D81289}"/>
              </a:ext>
            </a:extLst>
          </p:cNvPr>
          <p:cNvGrpSpPr>
            <a:grpSpLocks noChangeAspect="1"/>
          </p:cNvGrpSpPr>
          <p:nvPr/>
        </p:nvGrpSpPr>
        <p:grpSpPr>
          <a:xfrm>
            <a:off x="727709" y="3835788"/>
            <a:ext cx="537683" cy="685800"/>
            <a:chOff x="3570288" y="1103313"/>
            <a:chExt cx="420687" cy="536575"/>
          </a:xfrm>
          <a:solidFill>
            <a:schemeClr val="accent5"/>
          </a:solidFill>
        </p:grpSpPr>
        <p:sp>
          <p:nvSpPr>
            <p:cNvPr id="12" name="Freeform 75">
              <a:extLst>
                <a:ext uri="{FF2B5EF4-FFF2-40B4-BE49-F238E27FC236}">
                  <a16:creationId xmlns:a16="http://schemas.microsoft.com/office/drawing/2014/main" id="{22DAFEA2-379E-4F71-B51B-0A1041556B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0288" y="1103313"/>
              <a:ext cx="290513" cy="358775"/>
            </a:xfrm>
            <a:custGeom>
              <a:avLst/>
              <a:gdLst>
                <a:gd name="T0" fmla="*/ 76 w 183"/>
                <a:gd name="T1" fmla="*/ 226 h 226"/>
                <a:gd name="T2" fmla="*/ 89 w 183"/>
                <a:gd name="T3" fmla="*/ 221 h 226"/>
                <a:gd name="T4" fmla="*/ 95 w 183"/>
                <a:gd name="T5" fmla="*/ 209 h 226"/>
                <a:gd name="T6" fmla="*/ 95 w 183"/>
                <a:gd name="T7" fmla="*/ 116 h 226"/>
                <a:gd name="T8" fmla="*/ 89 w 183"/>
                <a:gd name="T9" fmla="*/ 104 h 226"/>
                <a:gd name="T10" fmla="*/ 76 w 183"/>
                <a:gd name="T11" fmla="*/ 99 h 226"/>
                <a:gd name="T12" fmla="*/ 61 w 183"/>
                <a:gd name="T13" fmla="*/ 99 h 226"/>
                <a:gd name="T14" fmla="*/ 69 w 183"/>
                <a:gd name="T15" fmla="*/ 75 h 226"/>
                <a:gd name="T16" fmla="*/ 85 w 183"/>
                <a:gd name="T17" fmla="*/ 56 h 226"/>
                <a:gd name="T18" fmla="*/ 107 w 183"/>
                <a:gd name="T19" fmla="*/ 42 h 226"/>
                <a:gd name="T20" fmla="*/ 132 w 183"/>
                <a:gd name="T21" fmla="*/ 37 h 226"/>
                <a:gd name="T22" fmla="*/ 146 w 183"/>
                <a:gd name="T23" fmla="*/ 45 h 226"/>
                <a:gd name="T24" fmla="*/ 159 w 183"/>
                <a:gd name="T25" fmla="*/ 48 h 226"/>
                <a:gd name="T26" fmla="*/ 163 w 183"/>
                <a:gd name="T27" fmla="*/ 48 h 226"/>
                <a:gd name="T28" fmla="*/ 172 w 183"/>
                <a:gd name="T29" fmla="*/ 45 h 226"/>
                <a:gd name="T30" fmla="*/ 179 w 183"/>
                <a:gd name="T31" fmla="*/ 39 h 226"/>
                <a:gd name="T32" fmla="*/ 183 w 183"/>
                <a:gd name="T33" fmla="*/ 29 h 226"/>
                <a:gd name="T34" fmla="*/ 183 w 183"/>
                <a:gd name="T35" fmla="*/ 24 h 226"/>
                <a:gd name="T36" fmla="*/ 181 w 183"/>
                <a:gd name="T37" fmla="*/ 15 h 226"/>
                <a:gd name="T38" fmla="*/ 175 w 183"/>
                <a:gd name="T39" fmla="*/ 7 h 226"/>
                <a:gd name="T40" fmla="*/ 168 w 183"/>
                <a:gd name="T41" fmla="*/ 2 h 226"/>
                <a:gd name="T42" fmla="*/ 159 w 183"/>
                <a:gd name="T43" fmla="*/ 0 h 226"/>
                <a:gd name="T44" fmla="*/ 153 w 183"/>
                <a:gd name="T45" fmla="*/ 1 h 226"/>
                <a:gd name="T46" fmla="*/ 132 w 183"/>
                <a:gd name="T47" fmla="*/ 12 h 226"/>
                <a:gd name="T48" fmla="*/ 122 w 183"/>
                <a:gd name="T49" fmla="*/ 12 h 226"/>
                <a:gd name="T50" fmla="*/ 105 w 183"/>
                <a:gd name="T51" fmla="*/ 16 h 226"/>
                <a:gd name="T52" fmla="*/ 89 w 183"/>
                <a:gd name="T53" fmla="*/ 23 h 226"/>
                <a:gd name="T54" fmla="*/ 74 w 183"/>
                <a:gd name="T55" fmla="*/ 31 h 226"/>
                <a:gd name="T56" fmla="*/ 61 w 183"/>
                <a:gd name="T57" fmla="*/ 43 h 226"/>
                <a:gd name="T58" fmla="*/ 50 w 183"/>
                <a:gd name="T59" fmla="*/ 57 h 226"/>
                <a:gd name="T60" fmla="*/ 43 w 183"/>
                <a:gd name="T61" fmla="*/ 72 h 226"/>
                <a:gd name="T62" fmla="*/ 37 w 183"/>
                <a:gd name="T63" fmla="*/ 89 h 226"/>
                <a:gd name="T64" fmla="*/ 19 w 183"/>
                <a:gd name="T65" fmla="*/ 99 h 226"/>
                <a:gd name="T66" fmla="*/ 11 w 183"/>
                <a:gd name="T67" fmla="*/ 100 h 226"/>
                <a:gd name="T68" fmla="*/ 3 w 183"/>
                <a:gd name="T69" fmla="*/ 110 h 226"/>
                <a:gd name="T70" fmla="*/ 0 w 183"/>
                <a:gd name="T71" fmla="*/ 209 h 226"/>
                <a:gd name="T72" fmla="*/ 3 w 183"/>
                <a:gd name="T73" fmla="*/ 215 h 226"/>
                <a:gd name="T74" fmla="*/ 11 w 183"/>
                <a:gd name="T75" fmla="*/ 225 h 226"/>
                <a:gd name="T76" fmla="*/ 76 w 183"/>
                <a:gd name="T77" fmla="*/ 226 h 226"/>
                <a:gd name="T78" fmla="*/ 69 w 183"/>
                <a:gd name="T79" fmla="*/ 124 h 226"/>
                <a:gd name="T80" fmla="*/ 26 w 183"/>
                <a:gd name="T81" fmla="*/ 20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3" h="226">
                  <a:moveTo>
                    <a:pt x="76" y="226"/>
                  </a:moveTo>
                  <a:lnTo>
                    <a:pt x="76" y="226"/>
                  </a:lnTo>
                  <a:lnTo>
                    <a:pt x="84" y="225"/>
                  </a:lnTo>
                  <a:lnTo>
                    <a:pt x="89" y="221"/>
                  </a:lnTo>
                  <a:lnTo>
                    <a:pt x="92" y="215"/>
                  </a:lnTo>
                  <a:lnTo>
                    <a:pt x="95" y="209"/>
                  </a:lnTo>
                  <a:lnTo>
                    <a:pt x="95" y="116"/>
                  </a:lnTo>
                  <a:lnTo>
                    <a:pt x="95" y="116"/>
                  </a:lnTo>
                  <a:lnTo>
                    <a:pt x="92" y="110"/>
                  </a:lnTo>
                  <a:lnTo>
                    <a:pt x="89" y="104"/>
                  </a:lnTo>
                  <a:lnTo>
                    <a:pt x="84" y="100"/>
                  </a:lnTo>
                  <a:lnTo>
                    <a:pt x="76" y="99"/>
                  </a:lnTo>
                  <a:lnTo>
                    <a:pt x="61" y="99"/>
                  </a:lnTo>
                  <a:lnTo>
                    <a:pt x="61" y="99"/>
                  </a:lnTo>
                  <a:lnTo>
                    <a:pt x="64" y="86"/>
                  </a:lnTo>
                  <a:lnTo>
                    <a:pt x="69" y="75"/>
                  </a:lnTo>
                  <a:lnTo>
                    <a:pt x="76" y="64"/>
                  </a:lnTo>
                  <a:lnTo>
                    <a:pt x="85" y="56"/>
                  </a:lnTo>
                  <a:lnTo>
                    <a:pt x="95" y="47"/>
                  </a:lnTo>
                  <a:lnTo>
                    <a:pt x="107" y="42"/>
                  </a:lnTo>
                  <a:lnTo>
                    <a:pt x="119" y="39"/>
                  </a:lnTo>
                  <a:lnTo>
                    <a:pt x="132" y="37"/>
                  </a:lnTo>
                  <a:lnTo>
                    <a:pt x="132" y="37"/>
                  </a:lnTo>
                  <a:lnTo>
                    <a:pt x="146" y="45"/>
                  </a:lnTo>
                  <a:lnTo>
                    <a:pt x="153" y="48"/>
                  </a:lnTo>
                  <a:lnTo>
                    <a:pt x="159" y="48"/>
                  </a:lnTo>
                  <a:lnTo>
                    <a:pt x="159" y="48"/>
                  </a:lnTo>
                  <a:lnTo>
                    <a:pt x="163" y="48"/>
                  </a:lnTo>
                  <a:lnTo>
                    <a:pt x="168" y="47"/>
                  </a:lnTo>
                  <a:lnTo>
                    <a:pt x="172" y="45"/>
                  </a:lnTo>
                  <a:lnTo>
                    <a:pt x="175" y="42"/>
                  </a:lnTo>
                  <a:lnTo>
                    <a:pt x="179" y="39"/>
                  </a:lnTo>
                  <a:lnTo>
                    <a:pt x="181" y="34"/>
                  </a:lnTo>
                  <a:lnTo>
                    <a:pt x="183" y="29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83" y="19"/>
                  </a:lnTo>
                  <a:lnTo>
                    <a:pt x="181" y="15"/>
                  </a:lnTo>
                  <a:lnTo>
                    <a:pt x="179" y="11"/>
                  </a:lnTo>
                  <a:lnTo>
                    <a:pt x="175" y="7"/>
                  </a:lnTo>
                  <a:lnTo>
                    <a:pt x="172" y="5"/>
                  </a:lnTo>
                  <a:lnTo>
                    <a:pt x="168" y="2"/>
                  </a:lnTo>
                  <a:lnTo>
                    <a:pt x="163" y="1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3" y="1"/>
                  </a:lnTo>
                  <a:lnTo>
                    <a:pt x="146" y="4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22" y="12"/>
                  </a:lnTo>
                  <a:lnTo>
                    <a:pt x="114" y="13"/>
                  </a:lnTo>
                  <a:lnTo>
                    <a:pt x="105" y="16"/>
                  </a:lnTo>
                  <a:lnTo>
                    <a:pt x="97" y="19"/>
                  </a:lnTo>
                  <a:lnTo>
                    <a:pt x="89" y="23"/>
                  </a:lnTo>
                  <a:lnTo>
                    <a:pt x="81" y="27"/>
                  </a:lnTo>
                  <a:lnTo>
                    <a:pt x="74" y="31"/>
                  </a:lnTo>
                  <a:lnTo>
                    <a:pt x="67" y="37"/>
                  </a:lnTo>
                  <a:lnTo>
                    <a:pt x="61" y="43"/>
                  </a:lnTo>
                  <a:lnTo>
                    <a:pt x="56" y="50"/>
                  </a:lnTo>
                  <a:lnTo>
                    <a:pt x="50" y="57"/>
                  </a:lnTo>
                  <a:lnTo>
                    <a:pt x="46" y="65"/>
                  </a:lnTo>
                  <a:lnTo>
                    <a:pt x="43" y="72"/>
                  </a:lnTo>
                  <a:lnTo>
                    <a:pt x="39" y="81"/>
                  </a:lnTo>
                  <a:lnTo>
                    <a:pt x="37" y="89"/>
                  </a:lnTo>
                  <a:lnTo>
                    <a:pt x="35" y="99"/>
                  </a:lnTo>
                  <a:lnTo>
                    <a:pt x="19" y="99"/>
                  </a:lnTo>
                  <a:lnTo>
                    <a:pt x="19" y="99"/>
                  </a:lnTo>
                  <a:lnTo>
                    <a:pt x="11" y="100"/>
                  </a:lnTo>
                  <a:lnTo>
                    <a:pt x="6" y="104"/>
                  </a:lnTo>
                  <a:lnTo>
                    <a:pt x="3" y="110"/>
                  </a:lnTo>
                  <a:lnTo>
                    <a:pt x="0" y="116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3" y="215"/>
                  </a:lnTo>
                  <a:lnTo>
                    <a:pt x="6" y="221"/>
                  </a:lnTo>
                  <a:lnTo>
                    <a:pt x="11" y="225"/>
                  </a:lnTo>
                  <a:lnTo>
                    <a:pt x="19" y="226"/>
                  </a:lnTo>
                  <a:lnTo>
                    <a:pt x="76" y="226"/>
                  </a:lnTo>
                  <a:close/>
                  <a:moveTo>
                    <a:pt x="26" y="124"/>
                  </a:moveTo>
                  <a:lnTo>
                    <a:pt x="69" y="124"/>
                  </a:lnTo>
                  <a:lnTo>
                    <a:pt x="69" y="200"/>
                  </a:lnTo>
                  <a:lnTo>
                    <a:pt x="26" y="200"/>
                  </a:lnTo>
                  <a:lnTo>
                    <a:pt x="26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76">
              <a:extLst>
                <a:ext uri="{FF2B5EF4-FFF2-40B4-BE49-F238E27FC236}">
                  <a16:creationId xmlns:a16="http://schemas.microsoft.com/office/drawing/2014/main" id="{1BECE236-0A91-42EB-9BAE-2C79D32318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0450" y="1258888"/>
              <a:ext cx="390525" cy="381000"/>
            </a:xfrm>
            <a:custGeom>
              <a:avLst/>
              <a:gdLst>
                <a:gd name="T0" fmla="*/ 245 w 246"/>
                <a:gd name="T1" fmla="*/ 36 h 240"/>
                <a:gd name="T2" fmla="*/ 231 w 246"/>
                <a:gd name="T3" fmla="*/ 13 h 240"/>
                <a:gd name="T4" fmla="*/ 208 w 246"/>
                <a:gd name="T5" fmla="*/ 0 h 240"/>
                <a:gd name="T6" fmla="*/ 189 w 246"/>
                <a:gd name="T7" fmla="*/ 0 h 240"/>
                <a:gd name="T8" fmla="*/ 166 w 246"/>
                <a:gd name="T9" fmla="*/ 13 h 240"/>
                <a:gd name="T10" fmla="*/ 153 w 246"/>
                <a:gd name="T11" fmla="*/ 36 h 240"/>
                <a:gd name="T12" fmla="*/ 153 w 246"/>
                <a:gd name="T13" fmla="*/ 54 h 240"/>
                <a:gd name="T14" fmla="*/ 161 w 246"/>
                <a:gd name="T15" fmla="*/ 75 h 240"/>
                <a:gd name="T16" fmla="*/ 179 w 246"/>
                <a:gd name="T17" fmla="*/ 88 h 240"/>
                <a:gd name="T18" fmla="*/ 187 w 246"/>
                <a:gd name="T19" fmla="*/ 142 h 240"/>
                <a:gd name="T20" fmla="*/ 181 w 246"/>
                <a:gd name="T21" fmla="*/ 171 h 240"/>
                <a:gd name="T22" fmla="*/ 154 w 246"/>
                <a:gd name="T23" fmla="*/ 203 h 240"/>
                <a:gd name="T24" fmla="*/ 121 w 246"/>
                <a:gd name="T25" fmla="*/ 215 h 240"/>
                <a:gd name="T26" fmla="*/ 101 w 246"/>
                <a:gd name="T27" fmla="*/ 215 h 240"/>
                <a:gd name="T28" fmla="*/ 68 w 246"/>
                <a:gd name="T29" fmla="*/ 199 h 240"/>
                <a:gd name="T30" fmla="*/ 47 w 246"/>
                <a:gd name="T31" fmla="*/ 171 h 240"/>
                <a:gd name="T32" fmla="*/ 45 w 246"/>
                <a:gd name="T33" fmla="*/ 160 h 240"/>
                <a:gd name="T34" fmla="*/ 57 w 246"/>
                <a:gd name="T35" fmla="*/ 152 h 240"/>
                <a:gd name="T36" fmla="*/ 57 w 246"/>
                <a:gd name="T37" fmla="*/ 142 h 240"/>
                <a:gd name="T38" fmla="*/ 45 w 246"/>
                <a:gd name="T39" fmla="*/ 135 h 240"/>
                <a:gd name="T40" fmla="*/ 7 w 246"/>
                <a:gd name="T41" fmla="*/ 136 h 240"/>
                <a:gd name="T42" fmla="*/ 0 w 246"/>
                <a:gd name="T43" fmla="*/ 147 h 240"/>
                <a:gd name="T44" fmla="*/ 3 w 246"/>
                <a:gd name="T45" fmla="*/ 157 h 240"/>
                <a:gd name="T46" fmla="*/ 18 w 246"/>
                <a:gd name="T47" fmla="*/ 160 h 240"/>
                <a:gd name="T48" fmla="*/ 22 w 246"/>
                <a:gd name="T49" fmla="*/ 176 h 240"/>
                <a:gd name="T50" fmla="*/ 39 w 246"/>
                <a:gd name="T51" fmla="*/ 205 h 240"/>
                <a:gd name="T52" fmla="*/ 72 w 246"/>
                <a:gd name="T53" fmla="*/ 230 h 240"/>
                <a:gd name="T54" fmla="*/ 96 w 246"/>
                <a:gd name="T55" fmla="*/ 239 h 240"/>
                <a:gd name="T56" fmla="*/ 114 w 246"/>
                <a:gd name="T57" fmla="*/ 240 h 240"/>
                <a:gd name="T58" fmla="*/ 143 w 246"/>
                <a:gd name="T59" fmla="*/ 236 h 240"/>
                <a:gd name="T60" fmla="*/ 169 w 246"/>
                <a:gd name="T61" fmla="*/ 223 h 240"/>
                <a:gd name="T62" fmla="*/ 189 w 246"/>
                <a:gd name="T63" fmla="*/ 205 h 240"/>
                <a:gd name="T64" fmla="*/ 204 w 246"/>
                <a:gd name="T65" fmla="*/ 181 h 240"/>
                <a:gd name="T66" fmla="*/ 211 w 246"/>
                <a:gd name="T67" fmla="*/ 153 h 240"/>
                <a:gd name="T68" fmla="*/ 211 w 246"/>
                <a:gd name="T69" fmla="*/ 90 h 240"/>
                <a:gd name="T70" fmla="*/ 230 w 246"/>
                <a:gd name="T71" fmla="*/ 79 h 240"/>
                <a:gd name="T72" fmla="*/ 242 w 246"/>
                <a:gd name="T73" fmla="*/ 61 h 240"/>
                <a:gd name="T74" fmla="*/ 246 w 246"/>
                <a:gd name="T75" fmla="*/ 46 h 240"/>
                <a:gd name="T76" fmla="*/ 194 w 246"/>
                <a:gd name="T77" fmla="*/ 67 h 240"/>
                <a:gd name="T78" fmla="*/ 183 w 246"/>
                <a:gd name="T79" fmla="*/ 61 h 240"/>
                <a:gd name="T80" fmla="*/ 178 w 246"/>
                <a:gd name="T81" fmla="*/ 50 h 240"/>
                <a:gd name="T82" fmla="*/ 178 w 246"/>
                <a:gd name="T83" fmla="*/ 42 h 240"/>
                <a:gd name="T84" fmla="*/ 183 w 246"/>
                <a:gd name="T85" fmla="*/ 31 h 240"/>
                <a:gd name="T86" fmla="*/ 194 w 246"/>
                <a:gd name="T87" fmla="*/ 25 h 240"/>
                <a:gd name="T88" fmla="*/ 205 w 246"/>
                <a:gd name="T89" fmla="*/ 25 h 240"/>
                <a:gd name="T90" fmla="*/ 195 w 246"/>
                <a:gd name="T91" fmla="*/ 42 h 240"/>
                <a:gd name="T92" fmla="*/ 194 w 246"/>
                <a:gd name="T93" fmla="*/ 48 h 240"/>
                <a:gd name="T94" fmla="*/ 196 w 246"/>
                <a:gd name="T95" fmla="*/ 50 h 240"/>
                <a:gd name="T96" fmla="*/ 201 w 246"/>
                <a:gd name="T97" fmla="*/ 50 h 240"/>
                <a:gd name="T98" fmla="*/ 217 w 246"/>
                <a:gd name="T99" fmla="*/ 35 h 240"/>
                <a:gd name="T100" fmla="*/ 220 w 246"/>
                <a:gd name="T101" fmla="*/ 46 h 240"/>
                <a:gd name="T102" fmla="*/ 217 w 246"/>
                <a:gd name="T103" fmla="*/ 58 h 240"/>
                <a:gd name="T104" fmla="*/ 207 w 246"/>
                <a:gd name="T105" fmla="*/ 66 h 240"/>
                <a:gd name="T106" fmla="*/ 199 w 246"/>
                <a:gd name="T107" fmla="*/ 6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" h="240">
                  <a:moveTo>
                    <a:pt x="246" y="46"/>
                  </a:moveTo>
                  <a:lnTo>
                    <a:pt x="246" y="46"/>
                  </a:lnTo>
                  <a:lnTo>
                    <a:pt x="245" y="36"/>
                  </a:lnTo>
                  <a:lnTo>
                    <a:pt x="242" y="28"/>
                  </a:lnTo>
                  <a:lnTo>
                    <a:pt x="237" y="20"/>
                  </a:lnTo>
                  <a:lnTo>
                    <a:pt x="231" y="13"/>
                  </a:lnTo>
                  <a:lnTo>
                    <a:pt x="225" y="7"/>
                  </a:lnTo>
                  <a:lnTo>
                    <a:pt x="217" y="3"/>
                  </a:lnTo>
                  <a:lnTo>
                    <a:pt x="208" y="0"/>
                  </a:lnTo>
                  <a:lnTo>
                    <a:pt x="199" y="0"/>
                  </a:lnTo>
                  <a:lnTo>
                    <a:pt x="199" y="0"/>
                  </a:lnTo>
                  <a:lnTo>
                    <a:pt x="189" y="0"/>
                  </a:lnTo>
                  <a:lnTo>
                    <a:pt x="181" y="3"/>
                  </a:lnTo>
                  <a:lnTo>
                    <a:pt x="172" y="7"/>
                  </a:lnTo>
                  <a:lnTo>
                    <a:pt x="166" y="13"/>
                  </a:lnTo>
                  <a:lnTo>
                    <a:pt x="160" y="20"/>
                  </a:lnTo>
                  <a:lnTo>
                    <a:pt x="155" y="28"/>
                  </a:lnTo>
                  <a:lnTo>
                    <a:pt x="153" y="36"/>
                  </a:lnTo>
                  <a:lnTo>
                    <a:pt x="152" y="46"/>
                  </a:lnTo>
                  <a:lnTo>
                    <a:pt x="152" y="46"/>
                  </a:lnTo>
                  <a:lnTo>
                    <a:pt x="153" y="54"/>
                  </a:lnTo>
                  <a:lnTo>
                    <a:pt x="155" y="61"/>
                  </a:lnTo>
                  <a:lnTo>
                    <a:pt x="158" y="67"/>
                  </a:lnTo>
                  <a:lnTo>
                    <a:pt x="161" y="75"/>
                  </a:lnTo>
                  <a:lnTo>
                    <a:pt x="167" y="79"/>
                  </a:lnTo>
                  <a:lnTo>
                    <a:pt x="172" y="84"/>
                  </a:lnTo>
                  <a:lnTo>
                    <a:pt x="179" y="88"/>
                  </a:lnTo>
                  <a:lnTo>
                    <a:pt x="187" y="90"/>
                  </a:lnTo>
                  <a:lnTo>
                    <a:pt x="187" y="142"/>
                  </a:lnTo>
                  <a:lnTo>
                    <a:pt x="187" y="142"/>
                  </a:lnTo>
                  <a:lnTo>
                    <a:pt x="185" y="149"/>
                  </a:lnTo>
                  <a:lnTo>
                    <a:pt x="184" y="157"/>
                  </a:lnTo>
                  <a:lnTo>
                    <a:pt x="181" y="171"/>
                  </a:lnTo>
                  <a:lnTo>
                    <a:pt x="173" y="183"/>
                  </a:lnTo>
                  <a:lnTo>
                    <a:pt x="165" y="194"/>
                  </a:lnTo>
                  <a:lnTo>
                    <a:pt x="154" y="203"/>
                  </a:lnTo>
                  <a:lnTo>
                    <a:pt x="142" y="210"/>
                  </a:lnTo>
                  <a:lnTo>
                    <a:pt x="129" y="213"/>
                  </a:lnTo>
                  <a:lnTo>
                    <a:pt x="121" y="215"/>
                  </a:lnTo>
                  <a:lnTo>
                    <a:pt x="114" y="215"/>
                  </a:lnTo>
                  <a:lnTo>
                    <a:pt x="114" y="215"/>
                  </a:lnTo>
                  <a:lnTo>
                    <a:pt x="101" y="215"/>
                  </a:lnTo>
                  <a:lnTo>
                    <a:pt x="89" y="211"/>
                  </a:lnTo>
                  <a:lnTo>
                    <a:pt x="78" y="206"/>
                  </a:lnTo>
                  <a:lnTo>
                    <a:pt x="68" y="199"/>
                  </a:lnTo>
                  <a:lnTo>
                    <a:pt x="60" y="192"/>
                  </a:lnTo>
                  <a:lnTo>
                    <a:pt x="53" y="182"/>
                  </a:lnTo>
                  <a:lnTo>
                    <a:pt x="47" y="171"/>
                  </a:lnTo>
                  <a:lnTo>
                    <a:pt x="43" y="160"/>
                  </a:lnTo>
                  <a:lnTo>
                    <a:pt x="45" y="160"/>
                  </a:lnTo>
                  <a:lnTo>
                    <a:pt x="45" y="160"/>
                  </a:lnTo>
                  <a:lnTo>
                    <a:pt x="50" y="159"/>
                  </a:lnTo>
                  <a:lnTo>
                    <a:pt x="54" y="157"/>
                  </a:lnTo>
                  <a:lnTo>
                    <a:pt x="57" y="152"/>
                  </a:lnTo>
                  <a:lnTo>
                    <a:pt x="59" y="147"/>
                  </a:lnTo>
                  <a:lnTo>
                    <a:pt x="59" y="147"/>
                  </a:lnTo>
                  <a:lnTo>
                    <a:pt x="57" y="142"/>
                  </a:lnTo>
                  <a:lnTo>
                    <a:pt x="54" y="139"/>
                  </a:lnTo>
                  <a:lnTo>
                    <a:pt x="50" y="136"/>
                  </a:lnTo>
                  <a:lnTo>
                    <a:pt x="45" y="135"/>
                  </a:lnTo>
                  <a:lnTo>
                    <a:pt x="12" y="135"/>
                  </a:lnTo>
                  <a:lnTo>
                    <a:pt x="12" y="135"/>
                  </a:lnTo>
                  <a:lnTo>
                    <a:pt x="7" y="136"/>
                  </a:lnTo>
                  <a:lnTo>
                    <a:pt x="3" y="139"/>
                  </a:lnTo>
                  <a:lnTo>
                    <a:pt x="0" y="142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52"/>
                  </a:lnTo>
                  <a:lnTo>
                    <a:pt x="3" y="157"/>
                  </a:lnTo>
                  <a:lnTo>
                    <a:pt x="7" y="159"/>
                  </a:lnTo>
                  <a:lnTo>
                    <a:pt x="12" y="160"/>
                  </a:lnTo>
                  <a:lnTo>
                    <a:pt x="18" y="160"/>
                  </a:lnTo>
                  <a:lnTo>
                    <a:pt x="18" y="160"/>
                  </a:lnTo>
                  <a:lnTo>
                    <a:pt x="20" y="169"/>
                  </a:lnTo>
                  <a:lnTo>
                    <a:pt x="22" y="176"/>
                  </a:lnTo>
                  <a:lnTo>
                    <a:pt x="26" y="184"/>
                  </a:lnTo>
                  <a:lnTo>
                    <a:pt x="30" y="192"/>
                  </a:lnTo>
                  <a:lnTo>
                    <a:pt x="39" y="205"/>
                  </a:lnTo>
                  <a:lnTo>
                    <a:pt x="51" y="217"/>
                  </a:lnTo>
                  <a:lnTo>
                    <a:pt x="65" y="227"/>
                  </a:lnTo>
                  <a:lnTo>
                    <a:pt x="72" y="230"/>
                  </a:lnTo>
                  <a:lnTo>
                    <a:pt x="79" y="234"/>
                  </a:lnTo>
                  <a:lnTo>
                    <a:pt x="88" y="236"/>
                  </a:lnTo>
                  <a:lnTo>
                    <a:pt x="96" y="239"/>
                  </a:lnTo>
                  <a:lnTo>
                    <a:pt x="105" y="240"/>
                  </a:lnTo>
                  <a:lnTo>
                    <a:pt x="114" y="240"/>
                  </a:lnTo>
                  <a:lnTo>
                    <a:pt x="114" y="240"/>
                  </a:lnTo>
                  <a:lnTo>
                    <a:pt x="124" y="240"/>
                  </a:lnTo>
                  <a:lnTo>
                    <a:pt x="134" y="239"/>
                  </a:lnTo>
                  <a:lnTo>
                    <a:pt x="143" y="236"/>
                  </a:lnTo>
                  <a:lnTo>
                    <a:pt x="152" y="233"/>
                  </a:lnTo>
                  <a:lnTo>
                    <a:pt x="160" y="228"/>
                  </a:lnTo>
                  <a:lnTo>
                    <a:pt x="169" y="223"/>
                  </a:lnTo>
                  <a:lnTo>
                    <a:pt x="176" y="218"/>
                  </a:lnTo>
                  <a:lnTo>
                    <a:pt x="183" y="211"/>
                  </a:lnTo>
                  <a:lnTo>
                    <a:pt x="189" y="205"/>
                  </a:lnTo>
                  <a:lnTo>
                    <a:pt x="195" y="196"/>
                  </a:lnTo>
                  <a:lnTo>
                    <a:pt x="200" y="189"/>
                  </a:lnTo>
                  <a:lnTo>
                    <a:pt x="204" y="181"/>
                  </a:lnTo>
                  <a:lnTo>
                    <a:pt x="207" y="171"/>
                  </a:lnTo>
                  <a:lnTo>
                    <a:pt x="210" y="163"/>
                  </a:lnTo>
                  <a:lnTo>
                    <a:pt x="211" y="153"/>
                  </a:lnTo>
                  <a:lnTo>
                    <a:pt x="211" y="142"/>
                  </a:lnTo>
                  <a:lnTo>
                    <a:pt x="211" y="90"/>
                  </a:lnTo>
                  <a:lnTo>
                    <a:pt x="211" y="90"/>
                  </a:lnTo>
                  <a:lnTo>
                    <a:pt x="218" y="88"/>
                  </a:lnTo>
                  <a:lnTo>
                    <a:pt x="225" y="84"/>
                  </a:lnTo>
                  <a:lnTo>
                    <a:pt x="230" y="79"/>
                  </a:lnTo>
                  <a:lnTo>
                    <a:pt x="236" y="75"/>
                  </a:lnTo>
                  <a:lnTo>
                    <a:pt x="240" y="67"/>
                  </a:lnTo>
                  <a:lnTo>
                    <a:pt x="242" y="61"/>
                  </a:lnTo>
                  <a:lnTo>
                    <a:pt x="245" y="54"/>
                  </a:lnTo>
                  <a:lnTo>
                    <a:pt x="246" y="46"/>
                  </a:lnTo>
                  <a:lnTo>
                    <a:pt x="246" y="46"/>
                  </a:lnTo>
                  <a:close/>
                  <a:moveTo>
                    <a:pt x="199" y="67"/>
                  </a:moveTo>
                  <a:lnTo>
                    <a:pt x="199" y="67"/>
                  </a:lnTo>
                  <a:lnTo>
                    <a:pt x="194" y="67"/>
                  </a:lnTo>
                  <a:lnTo>
                    <a:pt x="190" y="66"/>
                  </a:lnTo>
                  <a:lnTo>
                    <a:pt x="187" y="64"/>
                  </a:lnTo>
                  <a:lnTo>
                    <a:pt x="183" y="61"/>
                  </a:lnTo>
                  <a:lnTo>
                    <a:pt x="181" y="58"/>
                  </a:lnTo>
                  <a:lnTo>
                    <a:pt x="179" y="54"/>
                  </a:lnTo>
                  <a:lnTo>
                    <a:pt x="178" y="50"/>
                  </a:lnTo>
                  <a:lnTo>
                    <a:pt x="177" y="46"/>
                  </a:lnTo>
                  <a:lnTo>
                    <a:pt x="177" y="46"/>
                  </a:lnTo>
                  <a:lnTo>
                    <a:pt x="178" y="42"/>
                  </a:lnTo>
                  <a:lnTo>
                    <a:pt x="179" y="37"/>
                  </a:lnTo>
                  <a:lnTo>
                    <a:pt x="181" y="34"/>
                  </a:lnTo>
                  <a:lnTo>
                    <a:pt x="183" y="31"/>
                  </a:lnTo>
                  <a:lnTo>
                    <a:pt x="187" y="28"/>
                  </a:lnTo>
                  <a:lnTo>
                    <a:pt x="190" y="26"/>
                  </a:lnTo>
                  <a:lnTo>
                    <a:pt x="194" y="25"/>
                  </a:lnTo>
                  <a:lnTo>
                    <a:pt x="199" y="24"/>
                  </a:lnTo>
                  <a:lnTo>
                    <a:pt x="199" y="24"/>
                  </a:lnTo>
                  <a:lnTo>
                    <a:pt x="205" y="25"/>
                  </a:lnTo>
                  <a:lnTo>
                    <a:pt x="210" y="28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4" y="44"/>
                  </a:lnTo>
                  <a:lnTo>
                    <a:pt x="194" y="46"/>
                  </a:lnTo>
                  <a:lnTo>
                    <a:pt x="194" y="48"/>
                  </a:lnTo>
                  <a:lnTo>
                    <a:pt x="195" y="49"/>
                  </a:lnTo>
                  <a:lnTo>
                    <a:pt x="195" y="49"/>
                  </a:lnTo>
                  <a:lnTo>
                    <a:pt x="196" y="50"/>
                  </a:lnTo>
                  <a:lnTo>
                    <a:pt x="199" y="50"/>
                  </a:lnTo>
                  <a:lnTo>
                    <a:pt x="199" y="50"/>
                  </a:lnTo>
                  <a:lnTo>
                    <a:pt x="201" y="50"/>
                  </a:lnTo>
                  <a:lnTo>
                    <a:pt x="202" y="49"/>
                  </a:lnTo>
                  <a:lnTo>
                    <a:pt x="217" y="35"/>
                  </a:lnTo>
                  <a:lnTo>
                    <a:pt x="217" y="35"/>
                  </a:lnTo>
                  <a:lnTo>
                    <a:pt x="219" y="40"/>
                  </a:lnTo>
                  <a:lnTo>
                    <a:pt x="220" y="46"/>
                  </a:lnTo>
                  <a:lnTo>
                    <a:pt x="220" y="46"/>
                  </a:lnTo>
                  <a:lnTo>
                    <a:pt x="219" y="50"/>
                  </a:lnTo>
                  <a:lnTo>
                    <a:pt x="218" y="54"/>
                  </a:lnTo>
                  <a:lnTo>
                    <a:pt x="217" y="58"/>
                  </a:lnTo>
                  <a:lnTo>
                    <a:pt x="214" y="61"/>
                  </a:lnTo>
                  <a:lnTo>
                    <a:pt x="211" y="64"/>
                  </a:lnTo>
                  <a:lnTo>
                    <a:pt x="207" y="66"/>
                  </a:lnTo>
                  <a:lnTo>
                    <a:pt x="204" y="67"/>
                  </a:lnTo>
                  <a:lnTo>
                    <a:pt x="199" y="67"/>
                  </a:lnTo>
                  <a:lnTo>
                    <a:pt x="199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Freeform 67">
            <a:extLst>
              <a:ext uri="{FF2B5EF4-FFF2-40B4-BE49-F238E27FC236}">
                <a16:creationId xmlns:a16="http://schemas.microsoft.com/office/drawing/2014/main" id="{E4668DC8-CEC3-4998-80C6-510D6A1CF76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55146" y="5188253"/>
            <a:ext cx="685800" cy="616306"/>
          </a:xfrm>
          <a:custGeom>
            <a:avLst/>
            <a:gdLst>
              <a:gd name="T0" fmla="*/ 183 w 375"/>
              <a:gd name="T1" fmla="*/ 336 h 337"/>
              <a:gd name="T2" fmla="*/ 174 w 375"/>
              <a:gd name="T3" fmla="*/ 331 h 337"/>
              <a:gd name="T4" fmla="*/ 20 w 375"/>
              <a:gd name="T5" fmla="*/ 158 h 337"/>
              <a:gd name="T6" fmla="*/ 7 w 375"/>
              <a:gd name="T7" fmla="*/ 132 h 337"/>
              <a:gd name="T8" fmla="*/ 1 w 375"/>
              <a:gd name="T9" fmla="*/ 106 h 337"/>
              <a:gd name="T10" fmla="*/ 2 w 375"/>
              <a:gd name="T11" fmla="*/ 79 h 337"/>
              <a:gd name="T12" fmla="*/ 11 w 375"/>
              <a:gd name="T13" fmla="*/ 53 h 337"/>
              <a:gd name="T14" fmla="*/ 26 w 375"/>
              <a:gd name="T15" fmla="*/ 31 h 337"/>
              <a:gd name="T16" fmla="*/ 41 w 375"/>
              <a:gd name="T17" fmla="*/ 19 h 337"/>
              <a:gd name="T18" fmla="*/ 57 w 375"/>
              <a:gd name="T19" fmla="*/ 9 h 337"/>
              <a:gd name="T20" fmla="*/ 83 w 375"/>
              <a:gd name="T21" fmla="*/ 1 h 337"/>
              <a:gd name="T22" fmla="*/ 110 w 375"/>
              <a:gd name="T23" fmla="*/ 0 h 337"/>
              <a:gd name="T24" fmla="*/ 153 w 375"/>
              <a:gd name="T25" fmla="*/ 12 h 337"/>
              <a:gd name="T26" fmla="*/ 176 w 375"/>
              <a:gd name="T27" fmla="*/ 26 h 337"/>
              <a:gd name="T28" fmla="*/ 188 w 375"/>
              <a:gd name="T29" fmla="*/ 39 h 337"/>
              <a:gd name="T30" fmla="*/ 208 w 375"/>
              <a:gd name="T31" fmla="*/ 21 h 337"/>
              <a:gd name="T32" fmla="*/ 230 w 375"/>
              <a:gd name="T33" fmla="*/ 8 h 337"/>
              <a:gd name="T34" fmla="*/ 275 w 375"/>
              <a:gd name="T35" fmla="*/ 0 h 337"/>
              <a:gd name="T36" fmla="*/ 302 w 375"/>
              <a:gd name="T37" fmla="*/ 3 h 337"/>
              <a:gd name="T38" fmla="*/ 319 w 375"/>
              <a:gd name="T39" fmla="*/ 9 h 337"/>
              <a:gd name="T40" fmla="*/ 341 w 375"/>
              <a:gd name="T41" fmla="*/ 24 h 337"/>
              <a:gd name="T42" fmla="*/ 355 w 375"/>
              <a:gd name="T43" fmla="*/ 38 h 337"/>
              <a:gd name="T44" fmla="*/ 368 w 375"/>
              <a:gd name="T45" fmla="*/ 61 h 337"/>
              <a:gd name="T46" fmla="*/ 374 w 375"/>
              <a:gd name="T47" fmla="*/ 88 h 337"/>
              <a:gd name="T48" fmla="*/ 373 w 375"/>
              <a:gd name="T49" fmla="*/ 115 h 337"/>
              <a:gd name="T50" fmla="*/ 364 w 375"/>
              <a:gd name="T51" fmla="*/ 141 h 337"/>
              <a:gd name="T52" fmla="*/ 349 w 375"/>
              <a:gd name="T53" fmla="*/ 165 h 337"/>
              <a:gd name="T54" fmla="*/ 198 w 375"/>
              <a:gd name="T55" fmla="*/ 334 h 337"/>
              <a:gd name="T56" fmla="*/ 187 w 375"/>
              <a:gd name="T57" fmla="*/ 337 h 337"/>
              <a:gd name="T58" fmla="*/ 101 w 375"/>
              <a:gd name="T59" fmla="*/ 24 h 337"/>
              <a:gd name="T60" fmla="*/ 75 w 375"/>
              <a:gd name="T61" fmla="*/ 27 h 337"/>
              <a:gd name="T62" fmla="*/ 54 w 375"/>
              <a:gd name="T63" fmla="*/ 38 h 337"/>
              <a:gd name="T64" fmla="*/ 35 w 375"/>
              <a:gd name="T65" fmla="*/ 59 h 337"/>
              <a:gd name="T66" fmla="*/ 24 w 375"/>
              <a:gd name="T67" fmla="*/ 97 h 337"/>
              <a:gd name="T68" fmla="*/ 35 w 375"/>
              <a:gd name="T69" fmla="*/ 137 h 337"/>
              <a:gd name="T70" fmla="*/ 331 w 375"/>
              <a:gd name="T71" fmla="*/ 149 h 337"/>
              <a:gd name="T72" fmla="*/ 346 w 375"/>
              <a:gd name="T73" fmla="*/ 124 h 337"/>
              <a:gd name="T74" fmla="*/ 350 w 375"/>
              <a:gd name="T75" fmla="*/ 84 h 337"/>
              <a:gd name="T76" fmla="*/ 331 w 375"/>
              <a:gd name="T77" fmla="*/ 48 h 337"/>
              <a:gd name="T78" fmla="*/ 320 w 375"/>
              <a:gd name="T79" fmla="*/ 38 h 337"/>
              <a:gd name="T80" fmla="*/ 302 w 375"/>
              <a:gd name="T81" fmla="*/ 29 h 337"/>
              <a:gd name="T82" fmla="*/ 265 w 375"/>
              <a:gd name="T83" fmla="*/ 24 h 337"/>
              <a:gd name="T84" fmla="*/ 223 w 375"/>
              <a:gd name="T85" fmla="*/ 39 h 337"/>
              <a:gd name="T86" fmla="*/ 203 w 375"/>
              <a:gd name="T87" fmla="*/ 60 h 337"/>
              <a:gd name="T88" fmla="*/ 197 w 375"/>
              <a:gd name="T89" fmla="*/ 66 h 337"/>
              <a:gd name="T90" fmla="*/ 188 w 375"/>
              <a:gd name="T91" fmla="*/ 68 h 337"/>
              <a:gd name="T92" fmla="*/ 180 w 375"/>
              <a:gd name="T93" fmla="*/ 66 h 337"/>
              <a:gd name="T94" fmla="*/ 173 w 375"/>
              <a:gd name="T95" fmla="*/ 60 h 337"/>
              <a:gd name="T96" fmla="*/ 151 w 375"/>
              <a:gd name="T97" fmla="*/ 38 h 337"/>
              <a:gd name="T98" fmla="*/ 123 w 375"/>
              <a:gd name="T99" fmla="*/ 26 h 337"/>
              <a:gd name="T100" fmla="*/ 101 w 375"/>
              <a:gd name="T101" fmla="*/ 24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75" h="337">
                <a:moveTo>
                  <a:pt x="187" y="337"/>
                </a:moveTo>
                <a:lnTo>
                  <a:pt x="187" y="337"/>
                </a:lnTo>
                <a:lnTo>
                  <a:pt x="183" y="336"/>
                </a:lnTo>
                <a:lnTo>
                  <a:pt x="180" y="335"/>
                </a:lnTo>
                <a:lnTo>
                  <a:pt x="177" y="334"/>
                </a:lnTo>
                <a:lnTo>
                  <a:pt x="174" y="331"/>
                </a:lnTo>
                <a:lnTo>
                  <a:pt x="26" y="165"/>
                </a:lnTo>
                <a:lnTo>
                  <a:pt x="26" y="165"/>
                </a:lnTo>
                <a:lnTo>
                  <a:pt x="20" y="158"/>
                </a:lnTo>
                <a:lnTo>
                  <a:pt x="14" y="149"/>
                </a:lnTo>
                <a:lnTo>
                  <a:pt x="11" y="141"/>
                </a:lnTo>
                <a:lnTo>
                  <a:pt x="7" y="132"/>
                </a:lnTo>
                <a:lnTo>
                  <a:pt x="4" y="124"/>
                </a:lnTo>
                <a:lnTo>
                  <a:pt x="1" y="115"/>
                </a:lnTo>
                <a:lnTo>
                  <a:pt x="1" y="106"/>
                </a:lnTo>
                <a:lnTo>
                  <a:pt x="0" y="97"/>
                </a:lnTo>
                <a:lnTo>
                  <a:pt x="1" y="88"/>
                </a:lnTo>
                <a:lnTo>
                  <a:pt x="2" y="79"/>
                </a:lnTo>
                <a:lnTo>
                  <a:pt x="4" y="70"/>
                </a:lnTo>
                <a:lnTo>
                  <a:pt x="7" y="61"/>
                </a:lnTo>
                <a:lnTo>
                  <a:pt x="11" y="53"/>
                </a:lnTo>
                <a:lnTo>
                  <a:pt x="16" y="45"/>
                </a:lnTo>
                <a:lnTo>
                  <a:pt x="20" y="38"/>
                </a:lnTo>
                <a:lnTo>
                  <a:pt x="26" y="31"/>
                </a:lnTo>
                <a:lnTo>
                  <a:pt x="26" y="31"/>
                </a:lnTo>
                <a:lnTo>
                  <a:pt x="34" y="24"/>
                </a:lnTo>
                <a:lnTo>
                  <a:pt x="41" y="19"/>
                </a:lnTo>
                <a:lnTo>
                  <a:pt x="48" y="14"/>
                </a:lnTo>
                <a:lnTo>
                  <a:pt x="57" y="9"/>
                </a:lnTo>
                <a:lnTo>
                  <a:pt x="57" y="9"/>
                </a:lnTo>
                <a:lnTo>
                  <a:pt x="65" y="6"/>
                </a:lnTo>
                <a:lnTo>
                  <a:pt x="74" y="3"/>
                </a:lnTo>
                <a:lnTo>
                  <a:pt x="83" y="1"/>
                </a:lnTo>
                <a:lnTo>
                  <a:pt x="92" y="0"/>
                </a:lnTo>
                <a:lnTo>
                  <a:pt x="101" y="0"/>
                </a:lnTo>
                <a:lnTo>
                  <a:pt x="110" y="0"/>
                </a:lnTo>
                <a:lnTo>
                  <a:pt x="128" y="2"/>
                </a:lnTo>
                <a:lnTo>
                  <a:pt x="145" y="8"/>
                </a:lnTo>
                <a:lnTo>
                  <a:pt x="153" y="12"/>
                </a:lnTo>
                <a:lnTo>
                  <a:pt x="162" y="17"/>
                </a:lnTo>
                <a:lnTo>
                  <a:pt x="169" y="21"/>
                </a:lnTo>
                <a:lnTo>
                  <a:pt x="176" y="26"/>
                </a:lnTo>
                <a:lnTo>
                  <a:pt x="182" y="32"/>
                </a:lnTo>
                <a:lnTo>
                  <a:pt x="188" y="39"/>
                </a:lnTo>
                <a:lnTo>
                  <a:pt x="188" y="39"/>
                </a:lnTo>
                <a:lnTo>
                  <a:pt x="194" y="32"/>
                </a:lnTo>
                <a:lnTo>
                  <a:pt x="200" y="26"/>
                </a:lnTo>
                <a:lnTo>
                  <a:pt x="208" y="21"/>
                </a:lnTo>
                <a:lnTo>
                  <a:pt x="215" y="15"/>
                </a:lnTo>
                <a:lnTo>
                  <a:pt x="223" y="12"/>
                </a:lnTo>
                <a:lnTo>
                  <a:pt x="230" y="8"/>
                </a:lnTo>
                <a:lnTo>
                  <a:pt x="249" y="2"/>
                </a:lnTo>
                <a:lnTo>
                  <a:pt x="267" y="0"/>
                </a:lnTo>
                <a:lnTo>
                  <a:pt x="275" y="0"/>
                </a:lnTo>
                <a:lnTo>
                  <a:pt x="285" y="0"/>
                </a:lnTo>
                <a:lnTo>
                  <a:pt x="293" y="1"/>
                </a:lnTo>
                <a:lnTo>
                  <a:pt x="302" y="3"/>
                </a:lnTo>
                <a:lnTo>
                  <a:pt x="310" y="6"/>
                </a:lnTo>
                <a:lnTo>
                  <a:pt x="319" y="9"/>
                </a:lnTo>
                <a:lnTo>
                  <a:pt x="319" y="9"/>
                </a:lnTo>
                <a:lnTo>
                  <a:pt x="327" y="14"/>
                </a:lnTo>
                <a:lnTo>
                  <a:pt x="334" y="19"/>
                </a:lnTo>
                <a:lnTo>
                  <a:pt x="341" y="24"/>
                </a:lnTo>
                <a:lnTo>
                  <a:pt x="349" y="31"/>
                </a:lnTo>
                <a:lnTo>
                  <a:pt x="349" y="31"/>
                </a:lnTo>
                <a:lnTo>
                  <a:pt x="355" y="38"/>
                </a:lnTo>
                <a:lnTo>
                  <a:pt x="360" y="45"/>
                </a:lnTo>
                <a:lnTo>
                  <a:pt x="364" y="53"/>
                </a:lnTo>
                <a:lnTo>
                  <a:pt x="368" y="61"/>
                </a:lnTo>
                <a:lnTo>
                  <a:pt x="370" y="70"/>
                </a:lnTo>
                <a:lnTo>
                  <a:pt x="373" y="79"/>
                </a:lnTo>
                <a:lnTo>
                  <a:pt x="374" y="88"/>
                </a:lnTo>
                <a:lnTo>
                  <a:pt x="375" y="97"/>
                </a:lnTo>
                <a:lnTo>
                  <a:pt x="374" y="106"/>
                </a:lnTo>
                <a:lnTo>
                  <a:pt x="373" y="115"/>
                </a:lnTo>
                <a:lnTo>
                  <a:pt x="372" y="124"/>
                </a:lnTo>
                <a:lnTo>
                  <a:pt x="368" y="132"/>
                </a:lnTo>
                <a:lnTo>
                  <a:pt x="364" y="141"/>
                </a:lnTo>
                <a:lnTo>
                  <a:pt x="361" y="149"/>
                </a:lnTo>
                <a:lnTo>
                  <a:pt x="355" y="158"/>
                </a:lnTo>
                <a:lnTo>
                  <a:pt x="349" y="165"/>
                </a:lnTo>
                <a:lnTo>
                  <a:pt x="201" y="331"/>
                </a:lnTo>
                <a:lnTo>
                  <a:pt x="201" y="331"/>
                </a:lnTo>
                <a:lnTo>
                  <a:pt x="198" y="334"/>
                </a:lnTo>
                <a:lnTo>
                  <a:pt x="195" y="335"/>
                </a:lnTo>
                <a:lnTo>
                  <a:pt x="192" y="336"/>
                </a:lnTo>
                <a:lnTo>
                  <a:pt x="187" y="337"/>
                </a:lnTo>
                <a:lnTo>
                  <a:pt x="187" y="337"/>
                </a:lnTo>
                <a:close/>
                <a:moveTo>
                  <a:pt x="101" y="24"/>
                </a:moveTo>
                <a:lnTo>
                  <a:pt x="101" y="24"/>
                </a:lnTo>
                <a:lnTo>
                  <a:pt x="93" y="24"/>
                </a:lnTo>
                <a:lnTo>
                  <a:pt x="84" y="26"/>
                </a:lnTo>
                <a:lnTo>
                  <a:pt x="75" y="27"/>
                </a:lnTo>
                <a:lnTo>
                  <a:pt x="66" y="31"/>
                </a:lnTo>
                <a:lnTo>
                  <a:pt x="66" y="31"/>
                </a:lnTo>
                <a:lnTo>
                  <a:pt x="54" y="38"/>
                </a:lnTo>
                <a:lnTo>
                  <a:pt x="45" y="48"/>
                </a:lnTo>
                <a:lnTo>
                  <a:pt x="45" y="48"/>
                </a:lnTo>
                <a:lnTo>
                  <a:pt x="35" y="59"/>
                </a:lnTo>
                <a:lnTo>
                  <a:pt x="29" y="71"/>
                </a:lnTo>
                <a:lnTo>
                  <a:pt x="25" y="84"/>
                </a:lnTo>
                <a:lnTo>
                  <a:pt x="24" y="97"/>
                </a:lnTo>
                <a:lnTo>
                  <a:pt x="25" y="111"/>
                </a:lnTo>
                <a:lnTo>
                  <a:pt x="29" y="124"/>
                </a:lnTo>
                <a:lnTo>
                  <a:pt x="35" y="137"/>
                </a:lnTo>
                <a:lnTo>
                  <a:pt x="45" y="149"/>
                </a:lnTo>
                <a:lnTo>
                  <a:pt x="187" y="310"/>
                </a:lnTo>
                <a:lnTo>
                  <a:pt x="331" y="149"/>
                </a:lnTo>
                <a:lnTo>
                  <a:pt x="331" y="149"/>
                </a:lnTo>
                <a:lnTo>
                  <a:pt x="339" y="137"/>
                </a:lnTo>
                <a:lnTo>
                  <a:pt x="346" y="124"/>
                </a:lnTo>
                <a:lnTo>
                  <a:pt x="350" y="111"/>
                </a:lnTo>
                <a:lnTo>
                  <a:pt x="351" y="97"/>
                </a:lnTo>
                <a:lnTo>
                  <a:pt x="350" y="84"/>
                </a:lnTo>
                <a:lnTo>
                  <a:pt x="346" y="71"/>
                </a:lnTo>
                <a:lnTo>
                  <a:pt x="339" y="59"/>
                </a:lnTo>
                <a:lnTo>
                  <a:pt x="331" y="48"/>
                </a:lnTo>
                <a:lnTo>
                  <a:pt x="331" y="48"/>
                </a:lnTo>
                <a:lnTo>
                  <a:pt x="331" y="48"/>
                </a:lnTo>
                <a:lnTo>
                  <a:pt x="320" y="38"/>
                </a:lnTo>
                <a:lnTo>
                  <a:pt x="308" y="31"/>
                </a:lnTo>
                <a:lnTo>
                  <a:pt x="308" y="31"/>
                </a:lnTo>
                <a:lnTo>
                  <a:pt x="302" y="29"/>
                </a:lnTo>
                <a:lnTo>
                  <a:pt x="294" y="26"/>
                </a:lnTo>
                <a:lnTo>
                  <a:pt x="280" y="24"/>
                </a:lnTo>
                <a:lnTo>
                  <a:pt x="265" y="24"/>
                </a:lnTo>
                <a:lnTo>
                  <a:pt x="251" y="26"/>
                </a:lnTo>
                <a:lnTo>
                  <a:pt x="236" y="32"/>
                </a:lnTo>
                <a:lnTo>
                  <a:pt x="223" y="39"/>
                </a:lnTo>
                <a:lnTo>
                  <a:pt x="212" y="48"/>
                </a:lnTo>
                <a:lnTo>
                  <a:pt x="208" y="54"/>
                </a:lnTo>
                <a:lnTo>
                  <a:pt x="203" y="60"/>
                </a:lnTo>
                <a:lnTo>
                  <a:pt x="203" y="60"/>
                </a:lnTo>
                <a:lnTo>
                  <a:pt x="200" y="64"/>
                </a:lnTo>
                <a:lnTo>
                  <a:pt x="197" y="66"/>
                </a:lnTo>
                <a:lnTo>
                  <a:pt x="193" y="67"/>
                </a:lnTo>
                <a:lnTo>
                  <a:pt x="188" y="68"/>
                </a:lnTo>
                <a:lnTo>
                  <a:pt x="188" y="68"/>
                </a:lnTo>
                <a:lnTo>
                  <a:pt x="188" y="68"/>
                </a:lnTo>
                <a:lnTo>
                  <a:pt x="183" y="67"/>
                </a:lnTo>
                <a:lnTo>
                  <a:pt x="180" y="66"/>
                </a:lnTo>
                <a:lnTo>
                  <a:pt x="176" y="64"/>
                </a:lnTo>
                <a:lnTo>
                  <a:pt x="173" y="60"/>
                </a:lnTo>
                <a:lnTo>
                  <a:pt x="173" y="60"/>
                </a:lnTo>
                <a:lnTo>
                  <a:pt x="166" y="52"/>
                </a:lnTo>
                <a:lnTo>
                  <a:pt x="159" y="44"/>
                </a:lnTo>
                <a:lnTo>
                  <a:pt x="151" y="38"/>
                </a:lnTo>
                <a:lnTo>
                  <a:pt x="142" y="33"/>
                </a:lnTo>
                <a:lnTo>
                  <a:pt x="133" y="29"/>
                </a:lnTo>
                <a:lnTo>
                  <a:pt x="123" y="26"/>
                </a:lnTo>
                <a:lnTo>
                  <a:pt x="112" y="25"/>
                </a:lnTo>
                <a:lnTo>
                  <a:pt x="101" y="24"/>
                </a:lnTo>
                <a:lnTo>
                  <a:pt x="101" y="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84F10D-41AF-4BFC-9725-E67FF8655FAB}"/>
              </a:ext>
            </a:extLst>
          </p:cNvPr>
          <p:cNvSpPr/>
          <p:nvPr/>
        </p:nvSpPr>
        <p:spPr>
          <a:xfrm>
            <a:off x="1337957" y="1270854"/>
            <a:ext cx="4206240" cy="1166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Accurate documentation &amp; Coding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Looks at the patient as a whole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Connects the dots between conditions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Helps assist in closing gaps in care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1F649F-32C1-4EBC-8851-97E43B02B505}"/>
              </a:ext>
            </a:extLst>
          </p:cNvPr>
          <p:cNvSpPr/>
          <p:nvPr/>
        </p:nvSpPr>
        <p:spPr>
          <a:xfrm>
            <a:off x="1318214" y="2617683"/>
            <a:ext cx="4572000" cy="6121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Accurate Dx code reporting and complete clinical documentation increases accuracy of a patient’s RAF score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66A445-2B0D-4288-8CAC-CED6D542301B}"/>
              </a:ext>
            </a:extLst>
          </p:cNvPr>
          <p:cNvSpPr/>
          <p:nvPr/>
        </p:nvSpPr>
        <p:spPr>
          <a:xfrm>
            <a:off x="1284745" y="3812346"/>
            <a:ext cx="4572000" cy="6121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The coding and documentation in the current year will determine funding for the patient  in the next year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1CC9C0-CEBF-46DC-AA1E-20F119E0DFF3}"/>
              </a:ext>
            </a:extLst>
          </p:cNvPr>
          <p:cNvSpPr/>
          <p:nvPr/>
        </p:nvSpPr>
        <p:spPr>
          <a:xfrm>
            <a:off x="1362421" y="515029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The ultimate purpose of the CMS-HCC payment model is to promote fair payments to Medicare Advantage Plans – rewarding efficiency &amp; encouraging excellent care for the chronically ill patients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3939C48-40FC-434A-8790-E1C19A719AAF}"/>
              </a:ext>
            </a:extLst>
          </p:cNvPr>
          <p:cNvGrpSpPr/>
          <p:nvPr/>
        </p:nvGrpSpPr>
        <p:grpSpPr>
          <a:xfrm>
            <a:off x="5700569" y="3134687"/>
            <a:ext cx="3002586" cy="2930958"/>
            <a:chOff x="3623321" y="1022776"/>
            <a:chExt cx="6086327" cy="577059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8E04CD3-6715-4639-BF56-923F89D90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1" y="1022776"/>
              <a:ext cx="6086327" cy="5770597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3079E4A-3A60-4134-8D68-2CC7C7C95D11}"/>
                </a:ext>
              </a:extLst>
            </p:cNvPr>
            <p:cNvSpPr/>
            <p:nvPr/>
          </p:nvSpPr>
          <p:spPr>
            <a:xfrm>
              <a:off x="7805739" y="2052638"/>
              <a:ext cx="642936" cy="62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160">
              <a:extLst>
                <a:ext uri="{FF2B5EF4-FFF2-40B4-BE49-F238E27FC236}">
                  <a16:creationId xmlns:a16="http://schemas.microsoft.com/office/drawing/2014/main" id="{5F238AFA-DE34-4612-912A-B742427C8437}"/>
                </a:ext>
              </a:extLst>
            </p:cNvPr>
            <p:cNvGrpSpPr/>
            <p:nvPr/>
          </p:nvGrpSpPr>
          <p:grpSpPr>
            <a:xfrm>
              <a:off x="7897814" y="2171968"/>
              <a:ext cx="458786" cy="412294"/>
              <a:chOff x="10787063" y="293688"/>
              <a:chExt cx="595313" cy="534988"/>
            </a:xfrm>
            <a:solidFill>
              <a:schemeClr val="accent3"/>
            </a:solidFill>
          </p:grpSpPr>
          <p:sp>
            <p:nvSpPr>
              <p:cNvPr id="23" name="Freeform 79">
                <a:extLst>
                  <a:ext uri="{FF2B5EF4-FFF2-40B4-BE49-F238E27FC236}">
                    <a16:creationId xmlns:a16="http://schemas.microsoft.com/office/drawing/2014/main" id="{726B7BC4-2BC8-4005-B4AA-1E2DA2D1D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23575" y="425451"/>
                <a:ext cx="522288" cy="220663"/>
              </a:xfrm>
              <a:custGeom>
                <a:avLst/>
                <a:gdLst>
                  <a:gd name="T0" fmla="*/ 150 w 329"/>
                  <a:gd name="T1" fmla="*/ 133 h 139"/>
                  <a:gd name="T2" fmla="*/ 174 w 329"/>
                  <a:gd name="T3" fmla="*/ 31 h 139"/>
                  <a:gd name="T4" fmla="*/ 195 w 329"/>
                  <a:gd name="T5" fmla="*/ 83 h 139"/>
                  <a:gd name="T6" fmla="*/ 195 w 329"/>
                  <a:gd name="T7" fmla="*/ 83 h 139"/>
                  <a:gd name="T8" fmla="*/ 198 w 329"/>
                  <a:gd name="T9" fmla="*/ 87 h 139"/>
                  <a:gd name="T10" fmla="*/ 202 w 329"/>
                  <a:gd name="T11" fmla="*/ 88 h 139"/>
                  <a:gd name="T12" fmla="*/ 321 w 329"/>
                  <a:gd name="T13" fmla="*/ 88 h 139"/>
                  <a:gd name="T14" fmla="*/ 321 w 329"/>
                  <a:gd name="T15" fmla="*/ 88 h 139"/>
                  <a:gd name="T16" fmla="*/ 325 w 329"/>
                  <a:gd name="T17" fmla="*/ 87 h 139"/>
                  <a:gd name="T18" fmla="*/ 326 w 329"/>
                  <a:gd name="T19" fmla="*/ 86 h 139"/>
                  <a:gd name="T20" fmla="*/ 329 w 329"/>
                  <a:gd name="T21" fmla="*/ 83 h 139"/>
                  <a:gd name="T22" fmla="*/ 329 w 329"/>
                  <a:gd name="T23" fmla="*/ 81 h 139"/>
                  <a:gd name="T24" fmla="*/ 329 w 329"/>
                  <a:gd name="T25" fmla="*/ 81 h 139"/>
                  <a:gd name="T26" fmla="*/ 329 w 329"/>
                  <a:gd name="T27" fmla="*/ 78 h 139"/>
                  <a:gd name="T28" fmla="*/ 326 w 329"/>
                  <a:gd name="T29" fmla="*/ 76 h 139"/>
                  <a:gd name="T30" fmla="*/ 325 w 329"/>
                  <a:gd name="T31" fmla="*/ 73 h 139"/>
                  <a:gd name="T32" fmla="*/ 321 w 329"/>
                  <a:gd name="T33" fmla="*/ 73 h 139"/>
                  <a:gd name="T34" fmla="*/ 207 w 329"/>
                  <a:gd name="T35" fmla="*/ 73 h 139"/>
                  <a:gd name="T36" fmla="*/ 179 w 329"/>
                  <a:gd name="T37" fmla="*/ 5 h 139"/>
                  <a:gd name="T38" fmla="*/ 179 w 329"/>
                  <a:gd name="T39" fmla="*/ 5 h 139"/>
                  <a:gd name="T40" fmla="*/ 177 w 329"/>
                  <a:gd name="T41" fmla="*/ 1 h 139"/>
                  <a:gd name="T42" fmla="*/ 173 w 329"/>
                  <a:gd name="T43" fmla="*/ 0 h 139"/>
                  <a:gd name="T44" fmla="*/ 173 w 329"/>
                  <a:gd name="T45" fmla="*/ 0 h 139"/>
                  <a:gd name="T46" fmla="*/ 172 w 329"/>
                  <a:gd name="T47" fmla="*/ 0 h 139"/>
                  <a:gd name="T48" fmla="*/ 172 w 329"/>
                  <a:gd name="T49" fmla="*/ 0 h 139"/>
                  <a:gd name="T50" fmla="*/ 169 w 329"/>
                  <a:gd name="T51" fmla="*/ 1 h 139"/>
                  <a:gd name="T52" fmla="*/ 168 w 329"/>
                  <a:gd name="T53" fmla="*/ 2 h 139"/>
                  <a:gd name="T54" fmla="*/ 166 w 329"/>
                  <a:gd name="T55" fmla="*/ 4 h 139"/>
                  <a:gd name="T56" fmla="*/ 166 w 329"/>
                  <a:gd name="T57" fmla="*/ 6 h 139"/>
                  <a:gd name="T58" fmla="*/ 139 w 329"/>
                  <a:gd name="T59" fmla="*/ 115 h 139"/>
                  <a:gd name="T60" fmla="*/ 119 w 329"/>
                  <a:gd name="T61" fmla="*/ 87 h 139"/>
                  <a:gd name="T62" fmla="*/ 119 w 329"/>
                  <a:gd name="T63" fmla="*/ 87 h 139"/>
                  <a:gd name="T64" fmla="*/ 116 w 329"/>
                  <a:gd name="T65" fmla="*/ 84 h 139"/>
                  <a:gd name="T66" fmla="*/ 113 w 329"/>
                  <a:gd name="T67" fmla="*/ 83 h 139"/>
                  <a:gd name="T68" fmla="*/ 8 w 329"/>
                  <a:gd name="T69" fmla="*/ 83 h 139"/>
                  <a:gd name="T70" fmla="*/ 8 w 329"/>
                  <a:gd name="T71" fmla="*/ 83 h 139"/>
                  <a:gd name="T72" fmla="*/ 5 w 329"/>
                  <a:gd name="T73" fmla="*/ 84 h 139"/>
                  <a:gd name="T74" fmla="*/ 3 w 329"/>
                  <a:gd name="T75" fmla="*/ 86 h 139"/>
                  <a:gd name="T76" fmla="*/ 2 w 329"/>
                  <a:gd name="T77" fmla="*/ 88 h 139"/>
                  <a:gd name="T78" fmla="*/ 0 w 329"/>
                  <a:gd name="T79" fmla="*/ 90 h 139"/>
                  <a:gd name="T80" fmla="*/ 0 w 329"/>
                  <a:gd name="T81" fmla="*/ 90 h 139"/>
                  <a:gd name="T82" fmla="*/ 2 w 329"/>
                  <a:gd name="T83" fmla="*/ 94 h 139"/>
                  <a:gd name="T84" fmla="*/ 3 w 329"/>
                  <a:gd name="T85" fmla="*/ 96 h 139"/>
                  <a:gd name="T86" fmla="*/ 5 w 329"/>
                  <a:gd name="T87" fmla="*/ 98 h 139"/>
                  <a:gd name="T88" fmla="*/ 8 w 329"/>
                  <a:gd name="T89" fmla="*/ 98 h 139"/>
                  <a:gd name="T90" fmla="*/ 109 w 329"/>
                  <a:gd name="T91" fmla="*/ 98 h 139"/>
                  <a:gd name="T92" fmla="*/ 137 w 329"/>
                  <a:gd name="T93" fmla="*/ 136 h 139"/>
                  <a:gd name="T94" fmla="*/ 137 w 329"/>
                  <a:gd name="T95" fmla="*/ 136 h 139"/>
                  <a:gd name="T96" fmla="*/ 139 w 329"/>
                  <a:gd name="T97" fmla="*/ 137 h 139"/>
                  <a:gd name="T98" fmla="*/ 143 w 329"/>
                  <a:gd name="T99" fmla="*/ 139 h 139"/>
                  <a:gd name="T100" fmla="*/ 143 w 329"/>
                  <a:gd name="T101" fmla="*/ 139 h 139"/>
                  <a:gd name="T102" fmla="*/ 144 w 329"/>
                  <a:gd name="T103" fmla="*/ 139 h 139"/>
                  <a:gd name="T104" fmla="*/ 144 w 329"/>
                  <a:gd name="T105" fmla="*/ 139 h 139"/>
                  <a:gd name="T106" fmla="*/ 148 w 329"/>
                  <a:gd name="T107" fmla="*/ 136 h 139"/>
                  <a:gd name="T108" fmla="*/ 150 w 329"/>
                  <a:gd name="T109" fmla="*/ 133 h 139"/>
                  <a:gd name="T110" fmla="*/ 150 w 329"/>
                  <a:gd name="T111" fmla="*/ 13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9" h="139">
                    <a:moveTo>
                      <a:pt x="150" y="133"/>
                    </a:moveTo>
                    <a:lnTo>
                      <a:pt x="174" y="31"/>
                    </a:lnTo>
                    <a:lnTo>
                      <a:pt x="195" y="83"/>
                    </a:lnTo>
                    <a:lnTo>
                      <a:pt x="195" y="83"/>
                    </a:lnTo>
                    <a:lnTo>
                      <a:pt x="198" y="87"/>
                    </a:lnTo>
                    <a:lnTo>
                      <a:pt x="202" y="88"/>
                    </a:lnTo>
                    <a:lnTo>
                      <a:pt x="321" y="88"/>
                    </a:lnTo>
                    <a:lnTo>
                      <a:pt x="321" y="88"/>
                    </a:lnTo>
                    <a:lnTo>
                      <a:pt x="325" y="87"/>
                    </a:lnTo>
                    <a:lnTo>
                      <a:pt x="326" y="86"/>
                    </a:lnTo>
                    <a:lnTo>
                      <a:pt x="329" y="83"/>
                    </a:lnTo>
                    <a:lnTo>
                      <a:pt x="329" y="81"/>
                    </a:lnTo>
                    <a:lnTo>
                      <a:pt x="329" y="81"/>
                    </a:lnTo>
                    <a:lnTo>
                      <a:pt x="329" y="78"/>
                    </a:lnTo>
                    <a:lnTo>
                      <a:pt x="326" y="76"/>
                    </a:lnTo>
                    <a:lnTo>
                      <a:pt x="325" y="73"/>
                    </a:lnTo>
                    <a:lnTo>
                      <a:pt x="321" y="73"/>
                    </a:lnTo>
                    <a:lnTo>
                      <a:pt x="207" y="73"/>
                    </a:lnTo>
                    <a:lnTo>
                      <a:pt x="179" y="5"/>
                    </a:lnTo>
                    <a:lnTo>
                      <a:pt x="179" y="5"/>
                    </a:lnTo>
                    <a:lnTo>
                      <a:pt x="177" y="1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69" y="1"/>
                    </a:lnTo>
                    <a:lnTo>
                      <a:pt x="168" y="2"/>
                    </a:lnTo>
                    <a:lnTo>
                      <a:pt x="166" y="4"/>
                    </a:lnTo>
                    <a:lnTo>
                      <a:pt x="166" y="6"/>
                    </a:lnTo>
                    <a:lnTo>
                      <a:pt x="139" y="115"/>
                    </a:lnTo>
                    <a:lnTo>
                      <a:pt x="119" y="87"/>
                    </a:lnTo>
                    <a:lnTo>
                      <a:pt x="119" y="87"/>
                    </a:lnTo>
                    <a:lnTo>
                      <a:pt x="116" y="84"/>
                    </a:lnTo>
                    <a:lnTo>
                      <a:pt x="113" y="83"/>
                    </a:lnTo>
                    <a:lnTo>
                      <a:pt x="8" y="83"/>
                    </a:lnTo>
                    <a:lnTo>
                      <a:pt x="8" y="83"/>
                    </a:lnTo>
                    <a:lnTo>
                      <a:pt x="5" y="84"/>
                    </a:lnTo>
                    <a:lnTo>
                      <a:pt x="3" y="86"/>
                    </a:lnTo>
                    <a:lnTo>
                      <a:pt x="2" y="88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" y="94"/>
                    </a:lnTo>
                    <a:lnTo>
                      <a:pt x="3" y="96"/>
                    </a:lnTo>
                    <a:lnTo>
                      <a:pt x="5" y="98"/>
                    </a:lnTo>
                    <a:lnTo>
                      <a:pt x="8" y="98"/>
                    </a:lnTo>
                    <a:lnTo>
                      <a:pt x="109" y="98"/>
                    </a:lnTo>
                    <a:lnTo>
                      <a:pt x="137" y="136"/>
                    </a:lnTo>
                    <a:lnTo>
                      <a:pt x="137" y="136"/>
                    </a:lnTo>
                    <a:lnTo>
                      <a:pt x="139" y="137"/>
                    </a:lnTo>
                    <a:lnTo>
                      <a:pt x="143" y="139"/>
                    </a:lnTo>
                    <a:lnTo>
                      <a:pt x="143" y="139"/>
                    </a:lnTo>
                    <a:lnTo>
                      <a:pt x="144" y="139"/>
                    </a:lnTo>
                    <a:lnTo>
                      <a:pt x="144" y="139"/>
                    </a:lnTo>
                    <a:lnTo>
                      <a:pt x="148" y="136"/>
                    </a:lnTo>
                    <a:lnTo>
                      <a:pt x="150" y="133"/>
                    </a:lnTo>
                    <a:lnTo>
                      <a:pt x="150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80">
                <a:extLst>
                  <a:ext uri="{FF2B5EF4-FFF2-40B4-BE49-F238E27FC236}">
                    <a16:creationId xmlns:a16="http://schemas.microsoft.com/office/drawing/2014/main" id="{BC7931AE-7314-4EF3-BDD8-F08C358710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7063" y="293688"/>
                <a:ext cx="595313" cy="246063"/>
              </a:xfrm>
              <a:custGeom>
                <a:avLst/>
                <a:gdLst>
                  <a:gd name="T0" fmla="*/ 22 w 375"/>
                  <a:gd name="T1" fmla="*/ 155 h 155"/>
                  <a:gd name="T2" fmla="*/ 15 w 375"/>
                  <a:gd name="T3" fmla="*/ 149 h 155"/>
                  <a:gd name="T4" fmla="*/ 3 w 375"/>
                  <a:gd name="T5" fmla="*/ 119 h 155"/>
                  <a:gd name="T6" fmla="*/ 4 w 375"/>
                  <a:gd name="T7" fmla="*/ 72 h 155"/>
                  <a:gd name="T8" fmla="*/ 27 w 375"/>
                  <a:gd name="T9" fmla="*/ 31 h 155"/>
                  <a:gd name="T10" fmla="*/ 41 w 375"/>
                  <a:gd name="T11" fmla="*/ 19 h 155"/>
                  <a:gd name="T12" fmla="*/ 57 w 375"/>
                  <a:gd name="T13" fmla="*/ 9 h 155"/>
                  <a:gd name="T14" fmla="*/ 84 w 375"/>
                  <a:gd name="T15" fmla="*/ 1 h 155"/>
                  <a:gd name="T16" fmla="*/ 110 w 375"/>
                  <a:gd name="T17" fmla="*/ 0 h 155"/>
                  <a:gd name="T18" fmla="*/ 154 w 375"/>
                  <a:gd name="T19" fmla="*/ 12 h 155"/>
                  <a:gd name="T20" fmla="*/ 175 w 375"/>
                  <a:gd name="T21" fmla="*/ 26 h 155"/>
                  <a:gd name="T22" fmla="*/ 189 w 375"/>
                  <a:gd name="T23" fmla="*/ 39 h 155"/>
                  <a:gd name="T24" fmla="*/ 208 w 375"/>
                  <a:gd name="T25" fmla="*/ 21 h 155"/>
                  <a:gd name="T26" fmla="*/ 231 w 375"/>
                  <a:gd name="T27" fmla="*/ 8 h 155"/>
                  <a:gd name="T28" fmla="*/ 276 w 375"/>
                  <a:gd name="T29" fmla="*/ 0 h 155"/>
                  <a:gd name="T30" fmla="*/ 302 w 375"/>
                  <a:gd name="T31" fmla="*/ 3 h 155"/>
                  <a:gd name="T32" fmla="*/ 319 w 375"/>
                  <a:gd name="T33" fmla="*/ 9 h 155"/>
                  <a:gd name="T34" fmla="*/ 342 w 375"/>
                  <a:gd name="T35" fmla="*/ 24 h 155"/>
                  <a:gd name="T36" fmla="*/ 358 w 375"/>
                  <a:gd name="T37" fmla="*/ 42 h 155"/>
                  <a:gd name="T38" fmla="*/ 373 w 375"/>
                  <a:gd name="T39" fmla="*/ 82 h 155"/>
                  <a:gd name="T40" fmla="*/ 371 w 375"/>
                  <a:gd name="T41" fmla="*/ 125 h 155"/>
                  <a:gd name="T42" fmla="*/ 364 w 375"/>
                  <a:gd name="T43" fmla="*/ 143 h 155"/>
                  <a:gd name="T44" fmla="*/ 350 w 375"/>
                  <a:gd name="T45" fmla="*/ 144 h 155"/>
                  <a:gd name="T46" fmla="*/ 343 w 375"/>
                  <a:gd name="T47" fmla="*/ 138 h 155"/>
                  <a:gd name="T48" fmla="*/ 344 w 375"/>
                  <a:gd name="T49" fmla="*/ 129 h 155"/>
                  <a:gd name="T50" fmla="*/ 350 w 375"/>
                  <a:gd name="T51" fmla="*/ 96 h 155"/>
                  <a:gd name="T52" fmla="*/ 343 w 375"/>
                  <a:gd name="T53" fmla="*/ 65 h 155"/>
                  <a:gd name="T54" fmla="*/ 331 w 375"/>
                  <a:gd name="T55" fmla="*/ 48 h 155"/>
                  <a:gd name="T56" fmla="*/ 308 w 375"/>
                  <a:gd name="T57" fmla="*/ 31 h 155"/>
                  <a:gd name="T58" fmla="*/ 280 w 375"/>
                  <a:gd name="T59" fmla="*/ 24 h 155"/>
                  <a:gd name="T60" fmla="*/ 237 w 375"/>
                  <a:gd name="T61" fmla="*/ 32 h 155"/>
                  <a:gd name="T62" fmla="*/ 208 w 375"/>
                  <a:gd name="T63" fmla="*/ 54 h 155"/>
                  <a:gd name="T64" fmla="*/ 201 w 375"/>
                  <a:gd name="T65" fmla="*/ 64 h 155"/>
                  <a:gd name="T66" fmla="*/ 189 w 375"/>
                  <a:gd name="T67" fmla="*/ 68 h 155"/>
                  <a:gd name="T68" fmla="*/ 184 w 375"/>
                  <a:gd name="T69" fmla="*/ 67 h 155"/>
                  <a:gd name="T70" fmla="*/ 173 w 375"/>
                  <a:gd name="T71" fmla="*/ 60 h 155"/>
                  <a:gd name="T72" fmla="*/ 165 w 375"/>
                  <a:gd name="T73" fmla="*/ 48 h 155"/>
                  <a:gd name="T74" fmla="*/ 126 w 375"/>
                  <a:gd name="T75" fmla="*/ 27 h 155"/>
                  <a:gd name="T76" fmla="*/ 81 w 375"/>
                  <a:gd name="T77" fmla="*/ 26 h 155"/>
                  <a:gd name="T78" fmla="*/ 67 w 375"/>
                  <a:gd name="T79" fmla="*/ 31 h 155"/>
                  <a:gd name="T80" fmla="*/ 44 w 375"/>
                  <a:gd name="T81" fmla="*/ 48 h 155"/>
                  <a:gd name="T82" fmla="*/ 27 w 375"/>
                  <a:gd name="T83" fmla="*/ 78 h 155"/>
                  <a:gd name="T84" fmla="*/ 27 w 375"/>
                  <a:gd name="T85" fmla="*/ 114 h 155"/>
                  <a:gd name="T86" fmla="*/ 35 w 375"/>
                  <a:gd name="T87" fmla="*/ 137 h 155"/>
                  <a:gd name="T88" fmla="*/ 35 w 375"/>
                  <a:gd name="T89" fmla="*/ 150 h 155"/>
                  <a:gd name="T90" fmla="*/ 28 w 375"/>
                  <a:gd name="T91" fmla="*/ 154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75" h="155">
                    <a:moveTo>
                      <a:pt x="26" y="155"/>
                    </a:moveTo>
                    <a:lnTo>
                      <a:pt x="26" y="155"/>
                    </a:lnTo>
                    <a:lnTo>
                      <a:pt x="22" y="155"/>
                    </a:lnTo>
                    <a:lnTo>
                      <a:pt x="20" y="154"/>
                    </a:lnTo>
                    <a:lnTo>
                      <a:pt x="17" y="152"/>
                    </a:lnTo>
                    <a:lnTo>
                      <a:pt x="15" y="149"/>
                    </a:lnTo>
                    <a:lnTo>
                      <a:pt x="15" y="149"/>
                    </a:lnTo>
                    <a:lnTo>
                      <a:pt x="8" y="135"/>
                    </a:lnTo>
                    <a:lnTo>
                      <a:pt x="3" y="119"/>
                    </a:lnTo>
                    <a:lnTo>
                      <a:pt x="0" y="103"/>
                    </a:lnTo>
                    <a:lnTo>
                      <a:pt x="2" y="87"/>
                    </a:lnTo>
                    <a:lnTo>
                      <a:pt x="4" y="72"/>
                    </a:lnTo>
                    <a:lnTo>
                      <a:pt x="9" y="56"/>
                    </a:lnTo>
                    <a:lnTo>
                      <a:pt x="17" y="4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34" y="24"/>
                    </a:lnTo>
                    <a:lnTo>
                      <a:pt x="41" y="19"/>
                    </a:lnTo>
                    <a:lnTo>
                      <a:pt x="49" y="14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66" y="6"/>
                    </a:lnTo>
                    <a:lnTo>
                      <a:pt x="74" y="3"/>
                    </a:lnTo>
                    <a:lnTo>
                      <a:pt x="84" y="1"/>
                    </a:lnTo>
                    <a:lnTo>
                      <a:pt x="92" y="0"/>
                    </a:lnTo>
                    <a:lnTo>
                      <a:pt x="102" y="0"/>
                    </a:lnTo>
                    <a:lnTo>
                      <a:pt x="110" y="0"/>
                    </a:lnTo>
                    <a:lnTo>
                      <a:pt x="128" y="2"/>
                    </a:lnTo>
                    <a:lnTo>
                      <a:pt x="145" y="8"/>
                    </a:lnTo>
                    <a:lnTo>
                      <a:pt x="154" y="12"/>
                    </a:lnTo>
                    <a:lnTo>
                      <a:pt x="162" y="17"/>
                    </a:lnTo>
                    <a:lnTo>
                      <a:pt x="169" y="21"/>
                    </a:lnTo>
                    <a:lnTo>
                      <a:pt x="175" y="26"/>
                    </a:lnTo>
                    <a:lnTo>
                      <a:pt x="183" y="32"/>
                    </a:lnTo>
                    <a:lnTo>
                      <a:pt x="189" y="39"/>
                    </a:lnTo>
                    <a:lnTo>
                      <a:pt x="189" y="39"/>
                    </a:lnTo>
                    <a:lnTo>
                      <a:pt x="195" y="32"/>
                    </a:lnTo>
                    <a:lnTo>
                      <a:pt x="201" y="26"/>
                    </a:lnTo>
                    <a:lnTo>
                      <a:pt x="208" y="21"/>
                    </a:lnTo>
                    <a:lnTo>
                      <a:pt x="215" y="15"/>
                    </a:lnTo>
                    <a:lnTo>
                      <a:pt x="222" y="12"/>
                    </a:lnTo>
                    <a:lnTo>
                      <a:pt x="231" y="8"/>
                    </a:lnTo>
                    <a:lnTo>
                      <a:pt x="249" y="2"/>
                    </a:lnTo>
                    <a:lnTo>
                      <a:pt x="266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4" y="1"/>
                    </a:lnTo>
                    <a:lnTo>
                      <a:pt x="302" y="3"/>
                    </a:lnTo>
                    <a:lnTo>
                      <a:pt x="311" y="6"/>
                    </a:lnTo>
                    <a:lnTo>
                      <a:pt x="319" y="9"/>
                    </a:lnTo>
                    <a:lnTo>
                      <a:pt x="319" y="9"/>
                    </a:lnTo>
                    <a:lnTo>
                      <a:pt x="327" y="14"/>
                    </a:lnTo>
                    <a:lnTo>
                      <a:pt x="335" y="19"/>
                    </a:lnTo>
                    <a:lnTo>
                      <a:pt x="342" y="24"/>
                    </a:lnTo>
                    <a:lnTo>
                      <a:pt x="348" y="31"/>
                    </a:lnTo>
                    <a:lnTo>
                      <a:pt x="348" y="31"/>
                    </a:lnTo>
                    <a:lnTo>
                      <a:pt x="358" y="42"/>
                    </a:lnTo>
                    <a:lnTo>
                      <a:pt x="365" y="54"/>
                    </a:lnTo>
                    <a:lnTo>
                      <a:pt x="371" y="67"/>
                    </a:lnTo>
                    <a:lnTo>
                      <a:pt x="373" y="82"/>
                    </a:lnTo>
                    <a:lnTo>
                      <a:pt x="375" y="96"/>
                    </a:lnTo>
                    <a:lnTo>
                      <a:pt x="375" y="111"/>
                    </a:lnTo>
                    <a:lnTo>
                      <a:pt x="371" y="125"/>
                    </a:lnTo>
                    <a:lnTo>
                      <a:pt x="366" y="138"/>
                    </a:lnTo>
                    <a:lnTo>
                      <a:pt x="366" y="138"/>
                    </a:lnTo>
                    <a:lnTo>
                      <a:pt x="364" y="143"/>
                    </a:lnTo>
                    <a:lnTo>
                      <a:pt x="359" y="146"/>
                    </a:lnTo>
                    <a:lnTo>
                      <a:pt x="355" y="146"/>
                    </a:lnTo>
                    <a:lnTo>
                      <a:pt x="350" y="144"/>
                    </a:lnTo>
                    <a:lnTo>
                      <a:pt x="350" y="144"/>
                    </a:lnTo>
                    <a:lnTo>
                      <a:pt x="346" y="142"/>
                    </a:lnTo>
                    <a:lnTo>
                      <a:pt x="343" y="138"/>
                    </a:lnTo>
                    <a:lnTo>
                      <a:pt x="343" y="134"/>
                    </a:lnTo>
                    <a:lnTo>
                      <a:pt x="344" y="129"/>
                    </a:lnTo>
                    <a:lnTo>
                      <a:pt x="344" y="129"/>
                    </a:lnTo>
                    <a:lnTo>
                      <a:pt x="348" y="118"/>
                    </a:lnTo>
                    <a:lnTo>
                      <a:pt x="350" y="107"/>
                    </a:lnTo>
                    <a:lnTo>
                      <a:pt x="350" y="96"/>
                    </a:lnTo>
                    <a:lnTo>
                      <a:pt x="350" y="85"/>
                    </a:lnTo>
                    <a:lnTo>
                      <a:pt x="348" y="76"/>
                    </a:lnTo>
                    <a:lnTo>
                      <a:pt x="343" y="65"/>
                    </a:lnTo>
                    <a:lnTo>
                      <a:pt x="338" y="56"/>
                    </a:lnTo>
                    <a:lnTo>
                      <a:pt x="331" y="48"/>
                    </a:lnTo>
                    <a:lnTo>
                      <a:pt x="331" y="48"/>
                    </a:lnTo>
                    <a:lnTo>
                      <a:pt x="320" y="38"/>
                    </a:lnTo>
                    <a:lnTo>
                      <a:pt x="308" y="31"/>
                    </a:lnTo>
                    <a:lnTo>
                      <a:pt x="308" y="31"/>
                    </a:lnTo>
                    <a:lnTo>
                      <a:pt x="302" y="29"/>
                    </a:lnTo>
                    <a:lnTo>
                      <a:pt x="295" y="26"/>
                    </a:lnTo>
                    <a:lnTo>
                      <a:pt x="280" y="24"/>
                    </a:lnTo>
                    <a:lnTo>
                      <a:pt x="265" y="24"/>
                    </a:lnTo>
                    <a:lnTo>
                      <a:pt x="250" y="26"/>
                    </a:lnTo>
                    <a:lnTo>
                      <a:pt x="237" y="32"/>
                    </a:lnTo>
                    <a:lnTo>
                      <a:pt x="224" y="39"/>
                    </a:lnTo>
                    <a:lnTo>
                      <a:pt x="213" y="48"/>
                    </a:lnTo>
                    <a:lnTo>
                      <a:pt x="208" y="54"/>
                    </a:lnTo>
                    <a:lnTo>
                      <a:pt x="203" y="60"/>
                    </a:lnTo>
                    <a:lnTo>
                      <a:pt x="203" y="60"/>
                    </a:lnTo>
                    <a:lnTo>
                      <a:pt x="201" y="64"/>
                    </a:lnTo>
                    <a:lnTo>
                      <a:pt x="197" y="66"/>
                    </a:lnTo>
                    <a:lnTo>
                      <a:pt x="192" y="67"/>
                    </a:lnTo>
                    <a:lnTo>
                      <a:pt x="189" y="68"/>
                    </a:lnTo>
                    <a:lnTo>
                      <a:pt x="189" y="68"/>
                    </a:lnTo>
                    <a:lnTo>
                      <a:pt x="189" y="68"/>
                    </a:lnTo>
                    <a:lnTo>
                      <a:pt x="184" y="67"/>
                    </a:lnTo>
                    <a:lnTo>
                      <a:pt x="180" y="66"/>
                    </a:lnTo>
                    <a:lnTo>
                      <a:pt x="177" y="64"/>
                    </a:lnTo>
                    <a:lnTo>
                      <a:pt x="173" y="60"/>
                    </a:lnTo>
                    <a:lnTo>
                      <a:pt x="173" y="60"/>
                    </a:lnTo>
                    <a:lnTo>
                      <a:pt x="169" y="54"/>
                    </a:lnTo>
                    <a:lnTo>
                      <a:pt x="165" y="48"/>
                    </a:lnTo>
                    <a:lnTo>
                      <a:pt x="152" y="39"/>
                    </a:lnTo>
                    <a:lnTo>
                      <a:pt x="140" y="32"/>
                    </a:lnTo>
                    <a:lnTo>
                      <a:pt x="126" y="27"/>
                    </a:lnTo>
                    <a:lnTo>
                      <a:pt x="111" y="24"/>
                    </a:lnTo>
                    <a:lnTo>
                      <a:pt x="96" y="24"/>
                    </a:lnTo>
                    <a:lnTo>
                      <a:pt x="81" y="26"/>
                    </a:lnTo>
                    <a:lnTo>
                      <a:pt x="74" y="29"/>
                    </a:lnTo>
                    <a:lnTo>
                      <a:pt x="67" y="31"/>
                    </a:lnTo>
                    <a:lnTo>
                      <a:pt x="67" y="31"/>
                    </a:lnTo>
                    <a:lnTo>
                      <a:pt x="55" y="38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37" y="56"/>
                    </a:lnTo>
                    <a:lnTo>
                      <a:pt x="31" y="67"/>
                    </a:lnTo>
                    <a:lnTo>
                      <a:pt x="27" y="78"/>
                    </a:lnTo>
                    <a:lnTo>
                      <a:pt x="25" y="90"/>
                    </a:lnTo>
                    <a:lnTo>
                      <a:pt x="25" y="102"/>
                    </a:lnTo>
                    <a:lnTo>
                      <a:pt x="27" y="114"/>
                    </a:lnTo>
                    <a:lnTo>
                      <a:pt x="31" y="125"/>
                    </a:lnTo>
                    <a:lnTo>
                      <a:pt x="35" y="137"/>
                    </a:lnTo>
                    <a:lnTo>
                      <a:pt x="35" y="137"/>
                    </a:lnTo>
                    <a:lnTo>
                      <a:pt x="38" y="141"/>
                    </a:lnTo>
                    <a:lnTo>
                      <a:pt x="37" y="146"/>
                    </a:lnTo>
                    <a:lnTo>
                      <a:pt x="35" y="150"/>
                    </a:lnTo>
                    <a:lnTo>
                      <a:pt x="32" y="153"/>
                    </a:lnTo>
                    <a:lnTo>
                      <a:pt x="32" y="153"/>
                    </a:lnTo>
                    <a:lnTo>
                      <a:pt x="28" y="154"/>
                    </a:lnTo>
                    <a:lnTo>
                      <a:pt x="26" y="155"/>
                    </a:lnTo>
                    <a:lnTo>
                      <a:pt x="26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81">
                <a:extLst>
                  <a:ext uri="{FF2B5EF4-FFF2-40B4-BE49-F238E27FC236}">
                    <a16:creationId xmlns:a16="http://schemas.microsoft.com/office/drawing/2014/main" id="{860F2841-6AD0-4C5C-B3A4-7BE21C0A5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3425" y="584201"/>
                <a:ext cx="400050" cy="244475"/>
              </a:xfrm>
              <a:custGeom>
                <a:avLst/>
                <a:gdLst>
                  <a:gd name="T0" fmla="*/ 120 w 252"/>
                  <a:gd name="T1" fmla="*/ 154 h 154"/>
                  <a:gd name="T2" fmla="*/ 120 w 252"/>
                  <a:gd name="T3" fmla="*/ 154 h 154"/>
                  <a:gd name="T4" fmla="*/ 117 w 252"/>
                  <a:gd name="T5" fmla="*/ 153 h 154"/>
                  <a:gd name="T6" fmla="*/ 113 w 252"/>
                  <a:gd name="T7" fmla="*/ 152 h 154"/>
                  <a:gd name="T8" fmla="*/ 110 w 252"/>
                  <a:gd name="T9" fmla="*/ 151 h 154"/>
                  <a:gd name="T10" fmla="*/ 107 w 252"/>
                  <a:gd name="T11" fmla="*/ 148 h 154"/>
                  <a:gd name="T12" fmla="*/ 2 w 252"/>
                  <a:gd name="T13" fmla="*/ 30 h 154"/>
                  <a:gd name="T14" fmla="*/ 2 w 252"/>
                  <a:gd name="T15" fmla="*/ 30 h 154"/>
                  <a:gd name="T16" fmla="*/ 0 w 252"/>
                  <a:gd name="T17" fmla="*/ 27 h 154"/>
                  <a:gd name="T18" fmla="*/ 0 w 252"/>
                  <a:gd name="T19" fmla="*/ 22 h 154"/>
                  <a:gd name="T20" fmla="*/ 1 w 252"/>
                  <a:gd name="T21" fmla="*/ 17 h 154"/>
                  <a:gd name="T22" fmla="*/ 3 w 252"/>
                  <a:gd name="T23" fmla="*/ 13 h 154"/>
                  <a:gd name="T24" fmla="*/ 3 w 252"/>
                  <a:gd name="T25" fmla="*/ 13 h 154"/>
                  <a:gd name="T26" fmla="*/ 7 w 252"/>
                  <a:gd name="T27" fmla="*/ 11 h 154"/>
                  <a:gd name="T28" fmla="*/ 12 w 252"/>
                  <a:gd name="T29" fmla="*/ 10 h 154"/>
                  <a:gd name="T30" fmla="*/ 17 w 252"/>
                  <a:gd name="T31" fmla="*/ 11 h 154"/>
                  <a:gd name="T32" fmla="*/ 20 w 252"/>
                  <a:gd name="T33" fmla="*/ 15 h 154"/>
                  <a:gd name="T34" fmla="*/ 120 w 252"/>
                  <a:gd name="T35" fmla="*/ 127 h 154"/>
                  <a:gd name="T36" fmla="*/ 230 w 252"/>
                  <a:gd name="T37" fmla="*/ 4 h 154"/>
                  <a:gd name="T38" fmla="*/ 230 w 252"/>
                  <a:gd name="T39" fmla="*/ 4 h 154"/>
                  <a:gd name="T40" fmla="*/ 234 w 252"/>
                  <a:gd name="T41" fmla="*/ 1 h 154"/>
                  <a:gd name="T42" fmla="*/ 239 w 252"/>
                  <a:gd name="T43" fmla="*/ 0 h 154"/>
                  <a:gd name="T44" fmla="*/ 244 w 252"/>
                  <a:gd name="T45" fmla="*/ 0 h 154"/>
                  <a:gd name="T46" fmla="*/ 247 w 252"/>
                  <a:gd name="T47" fmla="*/ 2 h 154"/>
                  <a:gd name="T48" fmla="*/ 247 w 252"/>
                  <a:gd name="T49" fmla="*/ 2 h 154"/>
                  <a:gd name="T50" fmla="*/ 251 w 252"/>
                  <a:gd name="T51" fmla="*/ 7 h 154"/>
                  <a:gd name="T52" fmla="*/ 252 w 252"/>
                  <a:gd name="T53" fmla="*/ 11 h 154"/>
                  <a:gd name="T54" fmla="*/ 251 w 252"/>
                  <a:gd name="T55" fmla="*/ 16 h 154"/>
                  <a:gd name="T56" fmla="*/ 248 w 252"/>
                  <a:gd name="T57" fmla="*/ 21 h 154"/>
                  <a:gd name="T58" fmla="*/ 134 w 252"/>
                  <a:gd name="T59" fmla="*/ 148 h 154"/>
                  <a:gd name="T60" fmla="*/ 134 w 252"/>
                  <a:gd name="T61" fmla="*/ 148 h 154"/>
                  <a:gd name="T62" fmla="*/ 131 w 252"/>
                  <a:gd name="T63" fmla="*/ 151 h 154"/>
                  <a:gd name="T64" fmla="*/ 128 w 252"/>
                  <a:gd name="T65" fmla="*/ 152 h 154"/>
                  <a:gd name="T66" fmla="*/ 124 w 252"/>
                  <a:gd name="T67" fmla="*/ 153 h 154"/>
                  <a:gd name="T68" fmla="*/ 120 w 252"/>
                  <a:gd name="T69" fmla="*/ 154 h 154"/>
                  <a:gd name="T70" fmla="*/ 120 w 252"/>
                  <a:gd name="T71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2" h="154">
                    <a:moveTo>
                      <a:pt x="120" y="154"/>
                    </a:moveTo>
                    <a:lnTo>
                      <a:pt x="120" y="154"/>
                    </a:lnTo>
                    <a:lnTo>
                      <a:pt x="117" y="153"/>
                    </a:lnTo>
                    <a:lnTo>
                      <a:pt x="113" y="152"/>
                    </a:lnTo>
                    <a:lnTo>
                      <a:pt x="110" y="151"/>
                    </a:lnTo>
                    <a:lnTo>
                      <a:pt x="107" y="148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7" y="11"/>
                    </a:lnTo>
                    <a:lnTo>
                      <a:pt x="12" y="10"/>
                    </a:lnTo>
                    <a:lnTo>
                      <a:pt x="17" y="11"/>
                    </a:lnTo>
                    <a:lnTo>
                      <a:pt x="20" y="15"/>
                    </a:lnTo>
                    <a:lnTo>
                      <a:pt x="120" y="127"/>
                    </a:lnTo>
                    <a:lnTo>
                      <a:pt x="230" y="4"/>
                    </a:lnTo>
                    <a:lnTo>
                      <a:pt x="230" y="4"/>
                    </a:lnTo>
                    <a:lnTo>
                      <a:pt x="234" y="1"/>
                    </a:lnTo>
                    <a:lnTo>
                      <a:pt x="239" y="0"/>
                    </a:lnTo>
                    <a:lnTo>
                      <a:pt x="244" y="0"/>
                    </a:lnTo>
                    <a:lnTo>
                      <a:pt x="247" y="2"/>
                    </a:lnTo>
                    <a:lnTo>
                      <a:pt x="247" y="2"/>
                    </a:lnTo>
                    <a:lnTo>
                      <a:pt x="251" y="7"/>
                    </a:lnTo>
                    <a:lnTo>
                      <a:pt x="252" y="11"/>
                    </a:lnTo>
                    <a:lnTo>
                      <a:pt x="251" y="16"/>
                    </a:lnTo>
                    <a:lnTo>
                      <a:pt x="248" y="21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1" y="151"/>
                    </a:lnTo>
                    <a:lnTo>
                      <a:pt x="128" y="152"/>
                    </a:lnTo>
                    <a:lnTo>
                      <a:pt x="124" y="153"/>
                    </a:lnTo>
                    <a:lnTo>
                      <a:pt x="120" y="154"/>
                    </a:lnTo>
                    <a:lnTo>
                      <a:pt x="120" y="1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447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DD2CB-0D02-48B5-9F8B-D7C69F001C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B0D7A103-D5EC-4728-80AF-85E04296FDB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622EFD-0BF6-49F3-BF8A-3B50D51F1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3000"/>
                    </a14:imgEffect>
                    <a14:imgEffect>
                      <a14:colorTemperature colorTemp="11500"/>
                    </a14:imgEffect>
                    <a14:imgEffect>
                      <a14:brightnessContrast bright="-23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99" y="1761330"/>
            <a:ext cx="2446042" cy="26134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9F4C83-DC0B-4388-8FA8-01FB1E02DD4F}"/>
              </a:ext>
            </a:extLst>
          </p:cNvPr>
          <p:cNvSpPr/>
          <p:nvPr/>
        </p:nvSpPr>
        <p:spPr>
          <a:xfrm>
            <a:off x="4106849" y="1917243"/>
            <a:ext cx="31288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For questions contact:</a:t>
            </a:r>
          </a:p>
          <a:p>
            <a:endParaRPr lang="en-US" dirty="0"/>
          </a:p>
          <a:p>
            <a:r>
              <a:rPr lang="en-US" b="1" dirty="0"/>
              <a:t>Kevin </a:t>
            </a:r>
            <a:r>
              <a:rPr lang="en-US" b="1" dirty="0" err="1"/>
              <a:t>Oestmann</a:t>
            </a:r>
            <a:r>
              <a:rPr lang="en-US" b="1" dirty="0"/>
              <a:t>, M.D</a:t>
            </a:r>
          </a:p>
          <a:p>
            <a:r>
              <a:rPr lang="en-US" dirty="0"/>
              <a:t>Chief Medical Officer, QHP</a:t>
            </a:r>
          </a:p>
          <a:p>
            <a:endParaRPr lang="en-US" dirty="0"/>
          </a:p>
          <a:p>
            <a:r>
              <a:rPr lang="en-US" b="1" dirty="0"/>
              <a:t>Lindsay </a:t>
            </a:r>
            <a:r>
              <a:rPr lang="en-US" b="1" dirty="0" err="1"/>
              <a:t>Tolcou</a:t>
            </a:r>
            <a:endParaRPr lang="en-US" b="1" dirty="0"/>
          </a:p>
          <a:p>
            <a:r>
              <a:rPr lang="en-US" dirty="0"/>
              <a:t>PHO Operations Manager</a:t>
            </a:r>
          </a:p>
        </p:txBody>
      </p:sp>
    </p:spTree>
    <p:extLst>
      <p:ext uri="{BB962C8B-B14F-4D97-AF65-F5344CB8AC3E}">
        <p14:creationId xmlns:p14="http://schemas.microsoft.com/office/powerpoint/2010/main" val="2727867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865A5-8145-4759-86B8-E9093258E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88" y="233902"/>
            <a:ext cx="8378176" cy="629699"/>
          </a:xfrm>
        </p:spPr>
        <p:txBody>
          <a:bodyPr/>
          <a:lstStyle/>
          <a:p>
            <a:br>
              <a:rPr lang="en-US" dirty="0">
                <a:solidFill>
                  <a:schemeClr val="accent1"/>
                </a:solidFill>
              </a:rPr>
            </a:br>
            <a:r>
              <a:rPr lang="en-US" sz="3600" dirty="0"/>
              <a:t>Key Terms</a:t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75160-2B9A-4BB0-86AB-43247993BC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B0D7A103-D5EC-4728-80AF-85E04296FDB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A1F829C7-FD08-4B45-A4DE-6E147FAC373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2114" y="1131888"/>
            <a:ext cx="8378176" cy="5080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1800" i="1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i="1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600" dirty="0"/>
              <a:t>HCC- Hierarchical Condition Category coding is a risk-adjusted model originally designed to estimate future health care costs for patients. 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RAF- Risk Adjustment Factor score is a medical risk adjustment used by CMS and insurance companies to present a patient’s health status. 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Improved HCC documentation’s coding presents a more accurate RAF score, meaning providers are telling a better story about the patient’s overall health status.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83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BFDEF-A113-42C7-BB27-F3452A0B9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800" dirty="0"/>
              <a:t>Risk Adjusted</a:t>
            </a:r>
          </a:p>
          <a:p>
            <a:r>
              <a:rPr lang="en-US" sz="1800" dirty="0"/>
              <a:t>Pertains to patients w/ multiple chronic conditions</a:t>
            </a:r>
          </a:p>
          <a:p>
            <a:r>
              <a:rPr lang="en-US" sz="1800" dirty="0"/>
              <a:t>Links together episodes of care for a patient</a:t>
            </a:r>
          </a:p>
          <a:p>
            <a:r>
              <a:rPr lang="en-US" sz="1800" dirty="0"/>
              <a:t>Links longitudinal treatment of a patient</a:t>
            </a:r>
          </a:p>
          <a:p>
            <a:r>
              <a:rPr lang="en-US" sz="1800" dirty="0"/>
              <a:t>Ties reimbursement to complexity of care provided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322CB-751B-4338-9655-6FD3B192F8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B0D7A103-D5EC-4728-80AF-85E04296FDB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Text Placeholder 61">
            <a:extLst>
              <a:ext uri="{FF2B5EF4-FFF2-40B4-BE49-F238E27FC236}">
                <a16:creationId xmlns:a16="http://schemas.microsoft.com/office/drawing/2014/main" id="{F9F37CAC-E3ED-474A-B95C-8D58FF64B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07" y="75747"/>
            <a:ext cx="8227591" cy="939800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	Medicare Advantage Payment</a:t>
            </a:r>
          </a:p>
        </p:txBody>
      </p:sp>
    </p:spTree>
    <p:extLst>
      <p:ext uri="{BB962C8B-B14F-4D97-AF65-F5344CB8AC3E}">
        <p14:creationId xmlns:p14="http://schemas.microsoft.com/office/powerpoint/2010/main" val="1931729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077D6-1197-4E06-A5DE-50714A413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86" y="75747"/>
            <a:ext cx="8235280" cy="939800"/>
          </a:xfrm>
        </p:spPr>
        <p:txBody>
          <a:bodyPr/>
          <a:lstStyle/>
          <a:p>
            <a:br>
              <a:rPr lang="en-US" dirty="0"/>
            </a:br>
            <a:r>
              <a:rPr lang="en-US" sz="3600" dirty="0"/>
              <a:t>HCCs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C6BD7-7668-4301-93FF-A58588D43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132114"/>
            <a:ext cx="8235280" cy="507977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Patients may have multiple HCCs- e.g., obesity, CHF</a:t>
            </a:r>
          </a:p>
          <a:p>
            <a:r>
              <a:rPr lang="en-US" dirty="0"/>
              <a:t>Each HCC has a reimbursement value</a:t>
            </a:r>
          </a:p>
          <a:p>
            <a:r>
              <a:rPr lang="en-US" dirty="0"/>
              <a:t>9,535 ICD 10 dx codes group to one of the 79 HCCs</a:t>
            </a:r>
          </a:p>
          <a:p>
            <a:r>
              <a:rPr lang="en-US" dirty="0"/>
              <a:t>HCC related diagnoses/disabilities must be captured during face-to- face visits with a provider each year; earlier in the year is better to manage conditions and close gaps in care.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E7A93-83CF-4AAB-A0AF-D301E0AAAC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B0D7A103-D5EC-4728-80AF-85E04296FDB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770188-3053-4736-B182-40D7BF52F04B}"/>
              </a:ext>
            </a:extLst>
          </p:cNvPr>
          <p:cNvSpPr txBox="1"/>
          <p:nvPr/>
        </p:nvSpPr>
        <p:spPr>
          <a:xfrm>
            <a:off x="516834" y="1273628"/>
            <a:ext cx="7991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Key to payment/risk stratification are diagnoses that group to Hierarchical Condition Categories (HCC).   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HCCs are weighted into a Risk Adjustment Factor (RAF)</a:t>
            </a:r>
          </a:p>
        </p:txBody>
      </p:sp>
    </p:spTree>
    <p:extLst>
      <p:ext uri="{BB962C8B-B14F-4D97-AF65-F5344CB8AC3E}">
        <p14:creationId xmlns:p14="http://schemas.microsoft.com/office/powerpoint/2010/main" val="2247798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01148-75A0-4C34-9AD5-9AD715FC0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49" y="112236"/>
            <a:ext cx="8281869" cy="939800"/>
          </a:xfrm>
        </p:spPr>
        <p:txBody>
          <a:bodyPr/>
          <a:lstStyle/>
          <a:p>
            <a:br>
              <a:rPr lang="en-US" dirty="0"/>
            </a:br>
            <a:r>
              <a:rPr lang="en-US" sz="2800" dirty="0"/>
              <a:t>Information is Key to Risk Adjustment Payment 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A5DA55-4DB5-4280-9DA3-5238D5AA1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799" y="1710879"/>
            <a:ext cx="1258164" cy="126282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2D6BC-150F-4118-BAB0-C3E38628B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B0D7A103-D5EC-4728-80AF-85E04296FDB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7BB2201-71FF-4C8B-8DB2-E8766501E44E}"/>
              </a:ext>
            </a:extLst>
          </p:cNvPr>
          <p:cNvSpPr/>
          <p:nvPr/>
        </p:nvSpPr>
        <p:spPr>
          <a:xfrm>
            <a:off x="459221" y="3429000"/>
            <a:ext cx="1997733" cy="157038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/>
              <a:t>Documentation of diagnosis of chronic conditions w/ specificity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1ACBF5-347E-44C9-8B18-85B440439107}"/>
              </a:ext>
            </a:extLst>
          </p:cNvPr>
          <p:cNvGrpSpPr/>
          <p:nvPr/>
        </p:nvGrpSpPr>
        <p:grpSpPr>
          <a:xfrm>
            <a:off x="2869709" y="1710878"/>
            <a:ext cx="1258164" cy="1262823"/>
            <a:chOff x="5302250" y="1358432"/>
            <a:chExt cx="1587500" cy="15875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8B80E0E-787B-4F33-8FAD-BE0C232D413C}"/>
                </a:ext>
              </a:extLst>
            </p:cNvPr>
            <p:cNvSpPr/>
            <p:nvPr/>
          </p:nvSpPr>
          <p:spPr>
            <a:xfrm>
              <a:off x="5302250" y="1358432"/>
              <a:ext cx="1587500" cy="15875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78">
              <a:extLst>
                <a:ext uri="{FF2B5EF4-FFF2-40B4-BE49-F238E27FC236}">
                  <a16:creationId xmlns:a16="http://schemas.microsoft.com/office/drawing/2014/main" id="{CBE80C68-EDDB-455D-9078-32B0DEFF6FD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69911" y="1740702"/>
              <a:ext cx="852178" cy="822960"/>
            </a:xfrm>
            <a:custGeom>
              <a:avLst/>
              <a:gdLst>
                <a:gd name="T0" fmla="*/ 297 w 350"/>
                <a:gd name="T1" fmla="*/ 263 h 338"/>
                <a:gd name="T2" fmla="*/ 297 w 350"/>
                <a:gd name="T3" fmla="*/ 174 h 338"/>
                <a:gd name="T4" fmla="*/ 290 w 350"/>
                <a:gd name="T5" fmla="*/ 154 h 338"/>
                <a:gd name="T6" fmla="*/ 271 w 350"/>
                <a:gd name="T7" fmla="*/ 147 h 338"/>
                <a:gd name="T8" fmla="*/ 250 w 350"/>
                <a:gd name="T9" fmla="*/ 84 h 338"/>
                <a:gd name="T10" fmla="*/ 239 w 350"/>
                <a:gd name="T11" fmla="*/ 68 h 338"/>
                <a:gd name="T12" fmla="*/ 110 w 350"/>
                <a:gd name="T13" fmla="*/ 64 h 338"/>
                <a:gd name="T14" fmla="*/ 106 w 350"/>
                <a:gd name="T15" fmla="*/ 4 h 338"/>
                <a:gd name="T16" fmla="*/ 52 w 350"/>
                <a:gd name="T17" fmla="*/ 0 h 338"/>
                <a:gd name="T18" fmla="*/ 40 w 350"/>
                <a:gd name="T19" fmla="*/ 12 h 338"/>
                <a:gd name="T20" fmla="*/ 47 w 350"/>
                <a:gd name="T21" fmla="*/ 23 h 338"/>
                <a:gd name="T22" fmla="*/ 86 w 350"/>
                <a:gd name="T23" fmla="*/ 147 h 338"/>
                <a:gd name="T24" fmla="*/ 61 w 350"/>
                <a:gd name="T25" fmla="*/ 153 h 338"/>
                <a:gd name="T26" fmla="*/ 32 w 350"/>
                <a:gd name="T27" fmla="*/ 173 h 338"/>
                <a:gd name="T28" fmla="*/ 11 w 350"/>
                <a:gd name="T29" fmla="*/ 199 h 338"/>
                <a:gd name="T30" fmla="*/ 0 w 350"/>
                <a:gd name="T31" fmla="*/ 233 h 338"/>
                <a:gd name="T32" fmla="*/ 3 w 350"/>
                <a:gd name="T33" fmla="*/ 262 h 338"/>
                <a:gd name="T34" fmla="*/ 17 w 350"/>
                <a:gd name="T35" fmla="*/ 296 h 338"/>
                <a:gd name="T36" fmla="*/ 42 w 350"/>
                <a:gd name="T37" fmla="*/ 322 h 338"/>
                <a:gd name="T38" fmla="*/ 76 w 350"/>
                <a:gd name="T39" fmla="*/ 337 h 338"/>
                <a:gd name="T40" fmla="*/ 105 w 350"/>
                <a:gd name="T41" fmla="*/ 338 h 338"/>
                <a:gd name="T42" fmla="*/ 141 w 350"/>
                <a:gd name="T43" fmla="*/ 327 h 338"/>
                <a:gd name="T44" fmla="*/ 169 w 350"/>
                <a:gd name="T45" fmla="*/ 303 h 338"/>
                <a:gd name="T46" fmla="*/ 187 w 350"/>
                <a:gd name="T47" fmla="*/ 271 h 338"/>
                <a:gd name="T48" fmla="*/ 191 w 350"/>
                <a:gd name="T49" fmla="*/ 243 h 338"/>
                <a:gd name="T50" fmla="*/ 273 w 350"/>
                <a:gd name="T51" fmla="*/ 238 h 338"/>
                <a:gd name="T52" fmla="*/ 274 w 350"/>
                <a:gd name="T53" fmla="*/ 308 h 338"/>
                <a:gd name="T54" fmla="*/ 290 w 350"/>
                <a:gd name="T55" fmla="*/ 332 h 338"/>
                <a:gd name="T56" fmla="*/ 312 w 350"/>
                <a:gd name="T57" fmla="*/ 338 h 338"/>
                <a:gd name="T58" fmla="*/ 339 w 350"/>
                <a:gd name="T59" fmla="*/ 327 h 338"/>
                <a:gd name="T60" fmla="*/ 350 w 350"/>
                <a:gd name="T61" fmla="*/ 299 h 338"/>
                <a:gd name="T62" fmla="*/ 344 w 350"/>
                <a:gd name="T63" fmla="*/ 278 h 338"/>
                <a:gd name="T64" fmla="*/ 320 w 350"/>
                <a:gd name="T65" fmla="*/ 262 h 338"/>
                <a:gd name="T66" fmla="*/ 223 w 350"/>
                <a:gd name="T67" fmla="*/ 88 h 338"/>
                <a:gd name="T68" fmla="*/ 226 w 350"/>
                <a:gd name="T69" fmla="*/ 147 h 338"/>
                <a:gd name="T70" fmla="*/ 96 w 350"/>
                <a:gd name="T71" fmla="*/ 314 h 338"/>
                <a:gd name="T72" fmla="*/ 68 w 350"/>
                <a:gd name="T73" fmla="*/ 308 h 338"/>
                <a:gd name="T74" fmla="*/ 30 w 350"/>
                <a:gd name="T75" fmla="*/ 270 h 338"/>
                <a:gd name="T76" fmla="*/ 24 w 350"/>
                <a:gd name="T77" fmla="*/ 243 h 338"/>
                <a:gd name="T78" fmla="*/ 36 w 350"/>
                <a:gd name="T79" fmla="*/ 203 h 338"/>
                <a:gd name="T80" fmla="*/ 81 w 350"/>
                <a:gd name="T81" fmla="*/ 173 h 338"/>
                <a:gd name="T82" fmla="*/ 103 w 350"/>
                <a:gd name="T83" fmla="*/ 171 h 338"/>
                <a:gd name="T84" fmla="*/ 146 w 350"/>
                <a:gd name="T85" fmla="*/ 192 h 338"/>
                <a:gd name="T86" fmla="*/ 167 w 350"/>
                <a:gd name="T87" fmla="*/ 235 h 338"/>
                <a:gd name="T88" fmla="*/ 166 w 350"/>
                <a:gd name="T89" fmla="*/ 257 h 338"/>
                <a:gd name="T90" fmla="*/ 135 w 350"/>
                <a:gd name="T91" fmla="*/ 302 h 338"/>
                <a:gd name="T92" fmla="*/ 96 w 350"/>
                <a:gd name="T93" fmla="*/ 314 h 338"/>
                <a:gd name="T94" fmla="*/ 273 w 350"/>
                <a:gd name="T95" fmla="*/ 211 h 338"/>
                <a:gd name="T96" fmla="*/ 187 w 350"/>
                <a:gd name="T97" fmla="*/ 214 h 338"/>
                <a:gd name="T98" fmla="*/ 159 w 350"/>
                <a:gd name="T99" fmla="*/ 171 h 338"/>
                <a:gd name="T100" fmla="*/ 273 w 350"/>
                <a:gd name="T101" fmla="*/ 171 h 338"/>
                <a:gd name="T102" fmla="*/ 312 w 350"/>
                <a:gd name="T103" fmla="*/ 314 h 338"/>
                <a:gd name="T104" fmla="*/ 297 w 350"/>
                <a:gd name="T105" fmla="*/ 299 h 338"/>
                <a:gd name="T106" fmla="*/ 307 w 350"/>
                <a:gd name="T107" fmla="*/ 286 h 338"/>
                <a:gd name="T108" fmla="*/ 322 w 350"/>
                <a:gd name="T109" fmla="*/ 290 h 338"/>
                <a:gd name="T110" fmla="*/ 325 w 350"/>
                <a:gd name="T111" fmla="*/ 305 h 338"/>
                <a:gd name="T112" fmla="*/ 312 w 350"/>
                <a:gd name="T113" fmla="*/ 31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0" h="338">
                  <a:moveTo>
                    <a:pt x="312" y="261"/>
                  </a:moveTo>
                  <a:lnTo>
                    <a:pt x="312" y="261"/>
                  </a:lnTo>
                  <a:lnTo>
                    <a:pt x="304" y="262"/>
                  </a:lnTo>
                  <a:lnTo>
                    <a:pt x="297" y="263"/>
                  </a:lnTo>
                  <a:lnTo>
                    <a:pt x="297" y="211"/>
                  </a:lnTo>
                  <a:lnTo>
                    <a:pt x="297" y="199"/>
                  </a:lnTo>
                  <a:lnTo>
                    <a:pt x="297" y="174"/>
                  </a:lnTo>
                  <a:lnTo>
                    <a:pt x="297" y="174"/>
                  </a:lnTo>
                  <a:lnTo>
                    <a:pt x="297" y="168"/>
                  </a:lnTo>
                  <a:lnTo>
                    <a:pt x="295" y="163"/>
                  </a:lnTo>
                  <a:lnTo>
                    <a:pt x="292" y="159"/>
                  </a:lnTo>
                  <a:lnTo>
                    <a:pt x="290" y="154"/>
                  </a:lnTo>
                  <a:lnTo>
                    <a:pt x="285" y="152"/>
                  </a:lnTo>
                  <a:lnTo>
                    <a:pt x="281" y="150"/>
                  </a:lnTo>
                  <a:lnTo>
                    <a:pt x="277" y="147"/>
                  </a:lnTo>
                  <a:lnTo>
                    <a:pt x="271" y="147"/>
                  </a:lnTo>
                  <a:lnTo>
                    <a:pt x="250" y="147"/>
                  </a:lnTo>
                  <a:lnTo>
                    <a:pt x="250" y="90"/>
                  </a:lnTo>
                  <a:lnTo>
                    <a:pt x="250" y="90"/>
                  </a:lnTo>
                  <a:lnTo>
                    <a:pt x="250" y="84"/>
                  </a:lnTo>
                  <a:lnTo>
                    <a:pt x="249" y="80"/>
                  </a:lnTo>
                  <a:lnTo>
                    <a:pt x="246" y="75"/>
                  </a:lnTo>
                  <a:lnTo>
                    <a:pt x="243" y="71"/>
                  </a:lnTo>
                  <a:lnTo>
                    <a:pt x="239" y="68"/>
                  </a:lnTo>
                  <a:lnTo>
                    <a:pt x="234" y="65"/>
                  </a:lnTo>
                  <a:lnTo>
                    <a:pt x="229" y="64"/>
                  </a:lnTo>
                  <a:lnTo>
                    <a:pt x="223" y="64"/>
                  </a:lnTo>
                  <a:lnTo>
                    <a:pt x="110" y="64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10" y="7"/>
                  </a:lnTo>
                  <a:lnTo>
                    <a:pt x="106" y="4"/>
                  </a:lnTo>
                  <a:lnTo>
                    <a:pt x="103" y="1"/>
                  </a:lnTo>
                  <a:lnTo>
                    <a:pt x="98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7" y="1"/>
                  </a:lnTo>
                  <a:lnTo>
                    <a:pt x="44" y="4"/>
                  </a:lnTo>
                  <a:lnTo>
                    <a:pt x="40" y="7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7"/>
                  </a:lnTo>
                  <a:lnTo>
                    <a:pt x="44" y="21"/>
                  </a:lnTo>
                  <a:lnTo>
                    <a:pt x="47" y="23"/>
                  </a:lnTo>
                  <a:lnTo>
                    <a:pt x="52" y="24"/>
                  </a:lnTo>
                  <a:lnTo>
                    <a:pt x="86" y="24"/>
                  </a:lnTo>
                  <a:lnTo>
                    <a:pt x="86" y="64"/>
                  </a:lnTo>
                  <a:lnTo>
                    <a:pt x="86" y="147"/>
                  </a:lnTo>
                  <a:lnTo>
                    <a:pt x="86" y="147"/>
                  </a:lnTo>
                  <a:lnTo>
                    <a:pt x="77" y="148"/>
                  </a:lnTo>
                  <a:lnTo>
                    <a:pt x="69" y="151"/>
                  </a:lnTo>
                  <a:lnTo>
                    <a:pt x="61" y="153"/>
                  </a:lnTo>
                  <a:lnTo>
                    <a:pt x="52" y="157"/>
                  </a:lnTo>
                  <a:lnTo>
                    <a:pt x="45" y="162"/>
                  </a:lnTo>
                  <a:lnTo>
                    <a:pt x="38" y="167"/>
                  </a:lnTo>
                  <a:lnTo>
                    <a:pt x="32" y="173"/>
                  </a:lnTo>
                  <a:lnTo>
                    <a:pt x="26" y="179"/>
                  </a:lnTo>
                  <a:lnTo>
                    <a:pt x="19" y="185"/>
                  </a:lnTo>
                  <a:lnTo>
                    <a:pt x="15" y="192"/>
                  </a:lnTo>
                  <a:lnTo>
                    <a:pt x="11" y="199"/>
                  </a:lnTo>
                  <a:lnTo>
                    <a:pt x="7" y="208"/>
                  </a:lnTo>
                  <a:lnTo>
                    <a:pt x="4" y="216"/>
                  </a:lnTo>
                  <a:lnTo>
                    <a:pt x="3" y="224"/>
                  </a:lnTo>
                  <a:lnTo>
                    <a:pt x="0" y="233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1" y="252"/>
                  </a:lnTo>
                  <a:lnTo>
                    <a:pt x="3" y="262"/>
                  </a:lnTo>
                  <a:lnTo>
                    <a:pt x="5" y="271"/>
                  </a:lnTo>
                  <a:lnTo>
                    <a:pt x="7" y="280"/>
                  </a:lnTo>
                  <a:lnTo>
                    <a:pt x="12" y="288"/>
                  </a:lnTo>
                  <a:lnTo>
                    <a:pt x="17" y="296"/>
                  </a:lnTo>
                  <a:lnTo>
                    <a:pt x="22" y="303"/>
                  </a:lnTo>
                  <a:lnTo>
                    <a:pt x="28" y="310"/>
                  </a:lnTo>
                  <a:lnTo>
                    <a:pt x="35" y="316"/>
                  </a:lnTo>
                  <a:lnTo>
                    <a:pt x="42" y="322"/>
                  </a:lnTo>
                  <a:lnTo>
                    <a:pt x="51" y="327"/>
                  </a:lnTo>
                  <a:lnTo>
                    <a:pt x="58" y="331"/>
                  </a:lnTo>
                  <a:lnTo>
                    <a:pt x="68" y="334"/>
                  </a:lnTo>
                  <a:lnTo>
                    <a:pt x="76" y="337"/>
                  </a:lnTo>
                  <a:lnTo>
                    <a:pt x="86" y="338"/>
                  </a:lnTo>
                  <a:lnTo>
                    <a:pt x="96" y="338"/>
                  </a:lnTo>
                  <a:lnTo>
                    <a:pt x="96" y="338"/>
                  </a:lnTo>
                  <a:lnTo>
                    <a:pt x="105" y="338"/>
                  </a:lnTo>
                  <a:lnTo>
                    <a:pt x="115" y="337"/>
                  </a:lnTo>
                  <a:lnTo>
                    <a:pt x="124" y="334"/>
                  </a:lnTo>
                  <a:lnTo>
                    <a:pt x="133" y="331"/>
                  </a:lnTo>
                  <a:lnTo>
                    <a:pt x="141" y="327"/>
                  </a:lnTo>
                  <a:lnTo>
                    <a:pt x="149" y="322"/>
                  </a:lnTo>
                  <a:lnTo>
                    <a:pt x="157" y="316"/>
                  </a:lnTo>
                  <a:lnTo>
                    <a:pt x="163" y="310"/>
                  </a:lnTo>
                  <a:lnTo>
                    <a:pt x="169" y="303"/>
                  </a:lnTo>
                  <a:lnTo>
                    <a:pt x="175" y="296"/>
                  </a:lnTo>
                  <a:lnTo>
                    <a:pt x="180" y="288"/>
                  </a:lnTo>
                  <a:lnTo>
                    <a:pt x="184" y="280"/>
                  </a:lnTo>
                  <a:lnTo>
                    <a:pt x="187" y="271"/>
                  </a:lnTo>
                  <a:lnTo>
                    <a:pt x="190" y="262"/>
                  </a:lnTo>
                  <a:lnTo>
                    <a:pt x="191" y="252"/>
                  </a:lnTo>
                  <a:lnTo>
                    <a:pt x="191" y="243"/>
                  </a:lnTo>
                  <a:lnTo>
                    <a:pt x="191" y="243"/>
                  </a:lnTo>
                  <a:lnTo>
                    <a:pt x="191" y="238"/>
                  </a:lnTo>
                  <a:lnTo>
                    <a:pt x="271" y="238"/>
                  </a:lnTo>
                  <a:lnTo>
                    <a:pt x="271" y="238"/>
                  </a:lnTo>
                  <a:lnTo>
                    <a:pt x="273" y="238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4" y="308"/>
                  </a:lnTo>
                  <a:lnTo>
                    <a:pt x="277" y="315"/>
                  </a:lnTo>
                  <a:lnTo>
                    <a:pt x="280" y="321"/>
                  </a:lnTo>
                  <a:lnTo>
                    <a:pt x="285" y="327"/>
                  </a:lnTo>
                  <a:lnTo>
                    <a:pt x="290" y="332"/>
                  </a:lnTo>
                  <a:lnTo>
                    <a:pt x="297" y="335"/>
                  </a:lnTo>
                  <a:lnTo>
                    <a:pt x="304" y="337"/>
                  </a:lnTo>
                  <a:lnTo>
                    <a:pt x="312" y="338"/>
                  </a:lnTo>
                  <a:lnTo>
                    <a:pt x="312" y="338"/>
                  </a:lnTo>
                  <a:lnTo>
                    <a:pt x="320" y="337"/>
                  </a:lnTo>
                  <a:lnTo>
                    <a:pt x="327" y="335"/>
                  </a:lnTo>
                  <a:lnTo>
                    <a:pt x="333" y="332"/>
                  </a:lnTo>
                  <a:lnTo>
                    <a:pt x="339" y="327"/>
                  </a:lnTo>
                  <a:lnTo>
                    <a:pt x="344" y="321"/>
                  </a:lnTo>
                  <a:lnTo>
                    <a:pt x="348" y="315"/>
                  </a:lnTo>
                  <a:lnTo>
                    <a:pt x="350" y="308"/>
                  </a:lnTo>
                  <a:lnTo>
                    <a:pt x="350" y="299"/>
                  </a:lnTo>
                  <a:lnTo>
                    <a:pt x="350" y="299"/>
                  </a:lnTo>
                  <a:lnTo>
                    <a:pt x="350" y="292"/>
                  </a:lnTo>
                  <a:lnTo>
                    <a:pt x="348" y="285"/>
                  </a:lnTo>
                  <a:lnTo>
                    <a:pt x="344" y="278"/>
                  </a:lnTo>
                  <a:lnTo>
                    <a:pt x="339" y="271"/>
                  </a:lnTo>
                  <a:lnTo>
                    <a:pt x="333" y="268"/>
                  </a:lnTo>
                  <a:lnTo>
                    <a:pt x="327" y="264"/>
                  </a:lnTo>
                  <a:lnTo>
                    <a:pt x="320" y="262"/>
                  </a:lnTo>
                  <a:lnTo>
                    <a:pt x="312" y="261"/>
                  </a:lnTo>
                  <a:lnTo>
                    <a:pt x="312" y="261"/>
                  </a:lnTo>
                  <a:close/>
                  <a:moveTo>
                    <a:pt x="110" y="88"/>
                  </a:moveTo>
                  <a:lnTo>
                    <a:pt x="223" y="88"/>
                  </a:lnTo>
                  <a:lnTo>
                    <a:pt x="223" y="88"/>
                  </a:lnTo>
                  <a:lnTo>
                    <a:pt x="226" y="88"/>
                  </a:lnTo>
                  <a:lnTo>
                    <a:pt x="226" y="90"/>
                  </a:lnTo>
                  <a:lnTo>
                    <a:pt x="226" y="147"/>
                  </a:lnTo>
                  <a:lnTo>
                    <a:pt x="150" y="147"/>
                  </a:lnTo>
                  <a:lnTo>
                    <a:pt x="110" y="147"/>
                  </a:lnTo>
                  <a:lnTo>
                    <a:pt x="110" y="88"/>
                  </a:lnTo>
                  <a:close/>
                  <a:moveTo>
                    <a:pt x="96" y="314"/>
                  </a:moveTo>
                  <a:lnTo>
                    <a:pt x="96" y="314"/>
                  </a:lnTo>
                  <a:lnTo>
                    <a:pt x="88" y="314"/>
                  </a:lnTo>
                  <a:lnTo>
                    <a:pt x="81" y="313"/>
                  </a:lnTo>
                  <a:lnTo>
                    <a:pt x="68" y="308"/>
                  </a:lnTo>
                  <a:lnTo>
                    <a:pt x="56" y="302"/>
                  </a:lnTo>
                  <a:lnTo>
                    <a:pt x="45" y="293"/>
                  </a:lnTo>
                  <a:lnTo>
                    <a:pt x="36" y="282"/>
                  </a:lnTo>
                  <a:lnTo>
                    <a:pt x="30" y="270"/>
                  </a:lnTo>
                  <a:lnTo>
                    <a:pt x="26" y="257"/>
                  </a:lnTo>
                  <a:lnTo>
                    <a:pt x="24" y="250"/>
                  </a:lnTo>
                  <a:lnTo>
                    <a:pt x="24" y="243"/>
                  </a:lnTo>
                  <a:lnTo>
                    <a:pt x="24" y="243"/>
                  </a:lnTo>
                  <a:lnTo>
                    <a:pt x="24" y="235"/>
                  </a:lnTo>
                  <a:lnTo>
                    <a:pt x="26" y="228"/>
                  </a:lnTo>
                  <a:lnTo>
                    <a:pt x="30" y="215"/>
                  </a:lnTo>
                  <a:lnTo>
                    <a:pt x="36" y="203"/>
                  </a:lnTo>
                  <a:lnTo>
                    <a:pt x="45" y="192"/>
                  </a:lnTo>
                  <a:lnTo>
                    <a:pt x="56" y="183"/>
                  </a:lnTo>
                  <a:lnTo>
                    <a:pt x="68" y="177"/>
                  </a:lnTo>
                  <a:lnTo>
                    <a:pt x="81" y="173"/>
                  </a:lnTo>
                  <a:lnTo>
                    <a:pt x="88" y="171"/>
                  </a:lnTo>
                  <a:lnTo>
                    <a:pt x="96" y="171"/>
                  </a:lnTo>
                  <a:lnTo>
                    <a:pt x="96" y="171"/>
                  </a:lnTo>
                  <a:lnTo>
                    <a:pt x="103" y="171"/>
                  </a:lnTo>
                  <a:lnTo>
                    <a:pt x="110" y="173"/>
                  </a:lnTo>
                  <a:lnTo>
                    <a:pt x="123" y="177"/>
                  </a:lnTo>
                  <a:lnTo>
                    <a:pt x="135" y="183"/>
                  </a:lnTo>
                  <a:lnTo>
                    <a:pt x="146" y="192"/>
                  </a:lnTo>
                  <a:lnTo>
                    <a:pt x="155" y="203"/>
                  </a:lnTo>
                  <a:lnTo>
                    <a:pt x="162" y="215"/>
                  </a:lnTo>
                  <a:lnTo>
                    <a:pt x="166" y="228"/>
                  </a:lnTo>
                  <a:lnTo>
                    <a:pt x="167" y="235"/>
                  </a:lnTo>
                  <a:lnTo>
                    <a:pt x="167" y="243"/>
                  </a:lnTo>
                  <a:lnTo>
                    <a:pt x="167" y="243"/>
                  </a:lnTo>
                  <a:lnTo>
                    <a:pt x="167" y="250"/>
                  </a:lnTo>
                  <a:lnTo>
                    <a:pt x="166" y="257"/>
                  </a:lnTo>
                  <a:lnTo>
                    <a:pt x="162" y="270"/>
                  </a:lnTo>
                  <a:lnTo>
                    <a:pt x="155" y="282"/>
                  </a:lnTo>
                  <a:lnTo>
                    <a:pt x="146" y="293"/>
                  </a:lnTo>
                  <a:lnTo>
                    <a:pt x="135" y="302"/>
                  </a:lnTo>
                  <a:lnTo>
                    <a:pt x="123" y="308"/>
                  </a:lnTo>
                  <a:lnTo>
                    <a:pt x="110" y="313"/>
                  </a:lnTo>
                  <a:lnTo>
                    <a:pt x="103" y="314"/>
                  </a:lnTo>
                  <a:lnTo>
                    <a:pt x="96" y="314"/>
                  </a:lnTo>
                  <a:lnTo>
                    <a:pt x="96" y="314"/>
                  </a:lnTo>
                  <a:close/>
                  <a:moveTo>
                    <a:pt x="273" y="199"/>
                  </a:moveTo>
                  <a:lnTo>
                    <a:pt x="273" y="211"/>
                  </a:lnTo>
                  <a:lnTo>
                    <a:pt x="273" y="211"/>
                  </a:lnTo>
                  <a:lnTo>
                    <a:pt x="273" y="214"/>
                  </a:lnTo>
                  <a:lnTo>
                    <a:pt x="271" y="214"/>
                  </a:lnTo>
                  <a:lnTo>
                    <a:pt x="187" y="214"/>
                  </a:lnTo>
                  <a:lnTo>
                    <a:pt x="187" y="214"/>
                  </a:lnTo>
                  <a:lnTo>
                    <a:pt x="182" y="202"/>
                  </a:lnTo>
                  <a:lnTo>
                    <a:pt x="176" y="191"/>
                  </a:lnTo>
                  <a:lnTo>
                    <a:pt x="168" y="180"/>
                  </a:lnTo>
                  <a:lnTo>
                    <a:pt x="159" y="171"/>
                  </a:lnTo>
                  <a:lnTo>
                    <a:pt x="250" y="171"/>
                  </a:lnTo>
                  <a:lnTo>
                    <a:pt x="271" y="171"/>
                  </a:lnTo>
                  <a:lnTo>
                    <a:pt x="271" y="171"/>
                  </a:lnTo>
                  <a:lnTo>
                    <a:pt x="273" y="171"/>
                  </a:lnTo>
                  <a:lnTo>
                    <a:pt x="273" y="174"/>
                  </a:lnTo>
                  <a:lnTo>
                    <a:pt x="273" y="199"/>
                  </a:lnTo>
                  <a:close/>
                  <a:moveTo>
                    <a:pt x="312" y="314"/>
                  </a:moveTo>
                  <a:lnTo>
                    <a:pt x="312" y="314"/>
                  </a:lnTo>
                  <a:lnTo>
                    <a:pt x="307" y="313"/>
                  </a:lnTo>
                  <a:lnTo>
                    <a:pt x="302" y="310"/>
                  </a:lnTo>
                  <a:lnTo>
                    <a:pt x="298" y="305"/>
                  </a:lnTo>
                  <a:lnTo>
                    <a:pt x="297" y="299"/>
                  </a:lnTo>
                  <a:lnTo>
                    <a:pt x="297" y="299"/>
                  </a:lnTo>
                  <a:lnTo>
                    <a:pt x="298" y="293"/>
                  </a:lnTo>
                  <a:lnTo>
                    <a:pt x="302" y="290"/>
                  </a:lnTo>
                  <a:lnTo>
                    <a:pt x="307" y="286"/>
                  </a:lnTo>
                  <a:lnTo>
                    <a:pt x="312" y="285"/>
                  </a:lnTo>
                  <a:lnTo>
                    <a:pt x="312" y="285"/>
                  </a:lnTo>
                  <a:lnTo>
                    <a:pt x="318" y="286"/>
                  </a:lnTo>
                  <a:lnTo>
                    <a:pt x="322" y="290"/>
                  </a:lnTo>
                  <a:lnTo>
                    <a:pt x="325" y="293"/>
                  </a:lnTo>
                  <a:lnTo>
                    <a:pt x="326" y="299"/>
                  </a:lnTo>
                  <a:lnTo>
                    <a:pt x="326" y="299"/>
                  </a:lnTo>
                  <a:lnTo>
                    <a:pt x="325" y="305"/>
                  </a:lnTo>
                  <a:lnTo>
                    <a:pt x="322" y="310"/>
                  </a:lnTo>
                  <a:lnTo>
                    <a:pt x="318" y="313"/>
                  </a:lnTo>
                  <a:lnTo>
                    <a:pt x="312" y="314"/>
                  </a:lnTo>
                  <a:lnTo>
                    <a:pt x="312" y="3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8C7F01A-3913-4EF2-BC6E-D7B436867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794" y="1477518"/>
            <a:ext cx="1754671" cy="15576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CC8B3D-59D9-4C82-830D-E86F116EA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324" y="1566044"/>
            <a:ext cx="1672781" cy="146913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50A0FE9-590B-46B2-8250-C0A99AEF128D}"/>
              </a:ext>
            </a:extLst>
          </p:cNvPr>
          <p:cNvSpPr/>
          <p:nvPr/>
        </p:nvSpPr>
        <p:spPr>
          <a:xfrm>
            <a:off x="2553058" y="3399183"/>
            <a:ext cx="1997734" cy="160020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Documentation of Disabilities (e.g., amputee, ostomies, obesity, on O</a:t>
            </a:r>
            <a:r>
              <a:rPr lang="en-US" sz="1600" baseline="-25000" dirty="0"/>
              <a:t>2</a:t>
            </a:r>
            <a:r>
              <a:rPr lang="en-US" sz="1600" dirty="0"/>
              <a:t>) </a:t>
            </a:r>
          </a:p>
        </p:txBody>
      </p:sp>
      <p:sp>
        <p:nvSpPr>
          <p:cNvPr id="13" name="Rectangle: Rounded Corners 44">
            <a:extLst>
              <a:ext uri="{FF2B5EF4-FFF2-40B4-BE49-F238E27FC236}">
                <a16:creationId xmlns:a16="http://schemas.microsoft.com/office/drawing/2014/main" id="{D456C929-2F34-44FC-8EEB-1A801F8ECDC3}"/>
              </a:ext>
            </a:extLst>
          </p:cNvPr>
          <p:cNvSpPr/>
          <p:nvPr/>
        </p:nvSpPr>
        <p:spPr>
          <a:xfrm>
            <a:off x="4646897" y="3399183"/>
            <a:ext cx="1907693" cy="1600200"/>
          </a:xfrm>
          <a:prstGeom prst="roundRect">
            <a:avLst/>
          </a:prstGeom>
          <a:solidFill>
            <a:srgbClr val="00B0F0"/>
          </a:solidFill>
          <a:ln>
            <a:solidFill>
              <a:schemeClr val="accent3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Pharmacy &amp; Resource Use (tests, visits, interventions)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8561E58-60E0-4DCE-97B2-1E600EE9CFD0}"/>
              </a:ext>
            </a:extLst>
          </p:cNvPr>
          <p:cNvSpPr/>
          <p:nvPr/>
        </p:nvSpPr>
        <p:spPr>
          <a:xfrm>
            <a:off x="6629487" y="3399183"/>
            <a:ext cx="2111603" cy="1600200"/>
          </a:xfrm>
          <a:prstGeom prst="roundRect">
            <a:avLst/>
          </a:prstGeom>
          <a:solidFill>
            <a:srgbClr val="7030A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/>
              <a:t>Socio-economic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Patient 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Patient Sex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Living Status (home v SNF)</a:t>
            </a:r>
          </a:p>
        </p:txBody>
      </p:sp>
    </p:spTree>
    <p:extLst>
      <p:ext uri="{BB962C8B-B14F-4D97-AF65-F5344CB8AC3E}">
        <p14:creationId xmlns:p14="http://schemas.microsoft.com/office/powerpoint/2010/main" val="407795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05E9-E3D9-4DC6-AEB8-A7C0F3D5B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85" y="75747"/>
            <a:ext cx="8741229" cy="939800"/>
          </a:xfrm>
        </p:spPr>
        <p:txBody>
          <a:bodyPr/>
          <a:lstStyle/>
          <a:p>
            <a:br>
              <a:rPr lang="en-US" sz="3600" dirty="0"/>
            </a:br>
            <a:r>
              <a:rPr lang="en-US" sz="3600" dirty="0"/>
              <a:t>RAF Score Equates to Reimbursement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A07AD-2232-40F8-B92E-841C785C6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132114"/>
            <a:ext cx="8248261" cy="5079774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Each patient is assigned a RAF score.</a:t>
            </a:r>
          </a:p>
          <a:p>
            <a:r>
              <a:rPr lang="en-US" dirty="0"/>
              <a:t>Defines annual/monthly reimbursement to the health plan for that patient only.</a:t>
            </a:r>
          </a:p>
          <a:p>
            <a:r>
              <a:rPr lang="en-US" dirty="0"/>
              <a:t>Comprised of many components- patient demographics, disability status, chronic conditions (HCC).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	RAF= Demographics + Dx 1 + Dx 2 + Dx 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DD2CB-0D02-48B5-9F8B-D7C69F001C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B0D7A103-D5EC-4728-80AF-85E04296FDB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181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05E9-E3D9-4DC6-AEB8-A7C0F3D5B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3200" dirty="0"/>
            </a:br>
            <a:r>
              <a:rPr lang="en-US" sz="3200" dirty="0"/>
              <a:t>HCC + RAF + Socio-Economic Example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5D2C81-320D-437B-A577-7852A226A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770" y="1261710"/>
            <a:ext cx="8378176" cy="417698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DD2CB-0D02-48B5-9F8B-D7C69F001C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B0D7A103-D5EC-4728-80AF-85E04296FDB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ADD2DA-FA5A-4CD1-8929-A977E6B7A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41" y="5596290"/>
            <a:ext cx="3723956" cy="6484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0FC8FDE-BE98-43D3-A32F-EEE2538A35CF}"/>
              </a:ext>
            </a:extLst>
          </p:cNvPr>
          <p:cNvSpPr/>
          <p:nvPr/>
        </p:nvSpPr>
        <p:spPr>
          <a:xfrm>
            <a:off x="4118737" y="5792206"/>
            <a:ext cx="46622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Factor of 1 = $10,000 in medical costs per year</a:t>
            </a:r>
          </a:p>
        </p:txBody>
      </p:sp>
    </p:spTree>
    <p:extLst>
      <p:ext uri="{BB962C8B-B14F-4D97-AF65-F5344CB8AC3E}">
        <p14:creationId xmlns:p14="http://schemas.microsoft.com/office/powerpoint/2010/main" val="3640570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05E9-E3D9-4DC6-AEB8-A7C0F3D5B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66" y="69216"/>
            <a:ext cx="8741229" cy="939800"/>
          </a:xfrm>
        </p:spPr>
        <p:txBody>
          <a:bodyPr/>
          <a:lstStyle/>
          <a:p>
            <a:br>
              <a:rPr lang="en-US" sz="3200" dirty="0"/>
            </a:br>
            <a:r>
              <a:rPr lang="en-US" sz="3200" dirty="0"/>
              <a:t>The Documentation is all about the M.E.A.T.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B6ECD2-DDE1-4E50-90AC-CF5D0EAAF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330" y="1230394"/>
            <a:ext cx="8223451" cy="494234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DD2CB-0D02-48B5-9F8B-D7C69F001C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B0D7A103-D5EC-4728-80AF-85E04296FDB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462A82-8003-41D8-9F24-73E9A6461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019" y="3571070"/>
            <a:ext cx="1597167" cy="250517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DADFE2D-907F-45E7-8653-5E6217E9D3D7}"/>
              </a:ext>
            </a:extLst>
          </p:cNvPr>
          <p:cNvSpPr/>
          <p:nvPr/>
        </p:nvSpPr>
        <p:spPr>
          <a:xfrm>
            <a:off x="7142019" y="1391487"/>
            <a:ext cx="1030559" cy="107831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T</a:t>
            </a:r>
          </a:p>
          <a:p>
            <a:r>
              <a:rPr lang="en-US" dirty="0">
                <a:solidFill>
                  <a:srgbClr val="0070C0"/>
                </a:solidFill>
              </a:rPr>
              <a:t>Treat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1BA49A-7BDC-45DE-BB44-D54FA6C3E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466" y="2226187"/>
            <a:ext cx="1134571" cy="113457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DD1F8D8-99D6-4487-AFE7-D93C17BC0072}"/>
              </a:ext>
            </a:extLst>
          </p:cNvPr>
          <p:cNvSpPr/>
          <p:nvPr/>
        </p:nvSpPr>
        <p:spPr>
          <a:xfrm>
            <a:off x="2001498" y="4134765"/>
            <a:ext cx="1134572" cy="11345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8CEA7A-0F7B-4B53-8321-84DCCFDE9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297" y="3158719"/>
            <a:ext cx="1134572" cy="11266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EA1E384-C795-4E7E-8A60-E7D1E714CF9E}"/>
              </a:ext>
            </a:extLst>
          </p:cNvPr>
          <p:cNvSpPr/>
          <p:nvPr/>
        </p:nvSpPr>
        <p:spPr>
          <a:xfrm>
            <a:off x="5527312" y="2281197"/>
            <a:ext cx="1137652" cy="954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Assess/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Address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A66EC6-6785-4A5A-B55F-F4233A97C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402" y="3317484"/>
            <a:ext cx="1194920" cy="7681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329EA82-1BDC-4C3D-BA41-13DAEBF64A25}"/>
              </a:ext>
            </a:extLst>
          </p:cNvPr>
          <p:cNvSpPr txBox="1"/>
          <p:nvPr/>
        </p:nvSpPr>
        <p:spPr>
          <a:xfrm>
            <a:off x="2001498" y="4301883"/>
            <a:ext cx="1067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M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Monitor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588A5E-46E8-4677-BF66-318360EA633F}"/>
              </a:ext>
            </a:extLst>
          </p:cNvPr>
          <p:cNvSpPr txBox="1"/>
          <p:nvPr/>
        </p:nvSpPr>
        <p:spPr>
          <a:xfrm>
            <a:off x="7011363" y="2487413"/>
            <a:ext cx="1858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Medications – </a:t>
            </a:r>
          </a:p>
          <a:p>
            <a:pPr lvl="0"/>
            <a:r>
              <a:rPr lang="en-US" sz="1200" dirty="0">
                <a:solidFill>
                  <a:schemeClr val="bg1"/>
                </a:solidFill>
              </a:rPr>
              <a:t>     changes/additions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Therapies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Other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052A8F-A91A-49D7-B7C7-91AB30D592A7}"/>
              </a:ext>
            </a:extLst>
          </p:cNvPr>
          <p:cNvSpPr txBox="1"/>
          <p:nvPr/>
        </p:nvSpPr>
        <p:spPr>
          <a:xfrm>
            <a:off x="5681945" y="3351017"/>
            <a:ext cx="1540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Ordering tests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Discussion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Review records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Counseling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Status of coded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8D037E-F7AE-4F6E-A3F7-8D4646A0B632}"/>
              </a:ext>
            </a:extLst>
          </p:cNvPr>
          <p:cNvSpPr txBox="1"/>
          <p:nvPr/>
        </p:nvSpPr>
        <p:spPr>
          <a:xfrm>
            <a:off x="3966146" y="4313921"/>
            <a:ext cx="21503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Pertinent negative/ </a:t>
            </a:r>
          </a:p>
          <a:p>
            <a:pPr lvl="0"/>
            <a:r>
              <a:rPr lang="en-US" sz="1200" dirty="0">
                <a:solidFill>
                  <a:schemeClr val="bg1"/>
                </a:solidFill>
              </a:rPr>
              <a:t>     positive findings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Test results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Medication effectiveness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Response to treatment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A5FF9D-ADE4-4CA4-ACF2-0E9C3B086FA2}"/>
              </a:ext>
            </a:extLst>
          </p:cNvPr>
          <p:cNvSpPr txBox="1"/>
          <p:nvPr/>
        </p:nvSpPr>
        <p:spPr>
          <a:xfrm>
            <a:off x="2163688" y="5329584"/>
            <a:ext cx="1944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Signs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Symptoms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Disease Progression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EDEC19D-7376-43A6-94A6-BB660D5360F6}"/>
              </a:ext>
            </a:extLst>
          </p:cNvPr>
          <p:cNvGrpSpPr/>
          <p:nvPr/>
        </p:nvGrpSpPr>
        <p:grpSpPr>
          <a:xfrm>
            <a:off x="472718" y="1883038"/>
            <a:ext cx="411163" cy="536575"/>
            <a:chOff x="849313" y="312738"/>
            <a:chExt cx="411163" cy="536575"/>
          </a:xfrm>
        </p:grpSpPr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B05D05D6-F210-4CFB-A228-70049E49BF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9313" y="312738"/>
              <a:ext cx="411163" cy="536575"/>
            </a:xfrm>
            <a:custGeom>
              <a:avLst/>
              <a:gdLst>
                <a:gd name="T0" fmla="*/ 207 w 259"/>
                <a:gd name="T1" fmla="*/ 25 h 338"/>
                <a:gd name="T2" fmla="*/ 207 w 259"/>
                <a:gd name="T3" fmla="*/ 18 h 338"/>
                <a:gd name="T4" fmla="*/ 206 w 259"/>
                <a:gd name="T5" fmla="*/ 11 h 338"/>
                <a:gd name="T6" fmla="*/ 196 w 259"/>
                <a:gd name="T7" fmla="*/ 1 h 338"/>
                <a:gd name="T8" fmla="*/ 189 w 259"/>
                <a:gd name="T9" fmla="*/ 0 h 338"/>
                <a:gd name="T10" fmla="*/ 70 w 259"/>
                <a:gd name="T11" fmla="*/ 0 h 338"/>
                <a:gd name="T12" fmla="*/ 62 w 259"/>
                <a:gd name="T13" fmla="*/ 1 h 338"/>
                <a:gd name="T14" fmla="*/ 53 w 259"/>
                <a:gd name="T15" fmla="*/ 11 h 338"/>
                <a:gd name="T16" fmla="*/ 51 w 259"/>
                <a:gd name="T17" fmla="*/ 18 h 338"/>
                <a:gd name="T18" fmla="*/ 38 w 259"/>
                <a:gd name="T19" fmla="*/ 25 h 338"/>
                <a:gd name="T20" fmla="*/ 31 w 259"/>
                <a:gd name="T21" fmla="*/ 26 h 338"/>
                <a:gd name="T22" fmla="*/ 17 w 259"/>
                <a:gd name="T23" fmla="*/ 32 h 338"/>
                <a:gd name="T24" fmla="*/ 7 w 259"/>
                <a:gd name="T25" fmla="*/ 42 h 338"/>
                <a:gd name="T26" fmla="*/ 1 w 259"/>
                <a:gd name="T27" fmla="*/ 56 h 338"/>
                <a:gd name="T28" fmla="*/ 0 w 259"/>
                <a:gd name="T29" fmla="*/ 298 h 338"/>
                <a:gd name="T30" fmla="*/ 1 w 259"/>
                <a:gd name="T31" fmla="*/ 306 h 338"/>
                <a:gd name="T32" fmla="*/ 7 w 259"/>
                <a:gd name="T33" fmla="*/ 319 h 338"/>
                <a:gd name="T34" fmla="*/ 17 w 259"/>
                <a:gd name="T35" fmla="*/ 330 h 338"/>
                <a:gd name="T36" fmla="*/ 31 w 259"/>
                <a:gd name="T37" fmla="*/ 336 h 338"/>
                <a:gd name="T38" fmla="*/ 220 w 259"/>
                <a:gd name="T39" fmla="*/ 338 h 338"/>
                <a:gd name="T40" fmla="*/ 229 w 259"/>
                <a:gd name="T41" fmla="*/ 336 h 338"/>
                <a:gd name="T42" fmla="*/ 242 w 259"/>
                <a:gd name="T43" fmla="*/ 330 h 338"/>
                <a:gd name="T44" fmla="*/ 253 w 259"/>
                <a:gd name="T45" fmla="*/ 319 h 338"/>
                <a:gd name="T46" fmla="*/ 259 w 259"/>
                <a:gd name="T47" fmla="*/ 306 h 338"/>
                <a:gd name="T48" fmla="*/ 259 w 259"/>
                <a:gd name="T49" fmla="*/ 65 h 338"/>
                <a:gd name="T50" fmla="*/ 259 w 259"/>
                <a:gd name="T51" fmla="*/ 56 h 338"/>
                <a:gd name="T52" fmla="*/ 253 w 259"/>
                <a:gd name="T53" fmla="*/ 42 h 338"/>
                <a:gd name="T54" fmla="*/ 242 w 259"/>
                <a:gd name="T55" fmla="*/ 32 h 338"/>
                <a:gd name="T56" fmla="*/ 229 w 259"/>
                <a:gd name="T57" fmla="*/ 26 h 338"/>
                <a:gd name="T58" fmla="*/ 220 w 259"/>
                <a:gd name="T59" fmla="*/ 25 h 338"/>
                <a:gd name="T60" fmla="*/ 182 w 259"/>
                <a:gd name="T61" fmla="*/ 25 h 338"/>
                <a:gd name="T62" fmla="*/ 78 w 259"/>
                <a:gd name="T63" fmla="*/ 52 h 338"/>
                <a:gd name="T64" fmla="*/ 234 w 259"/>
                <a:gd name="T65" fmla="*/ 298 h 338"/>
                <a:gd name="T66" fmla="*/ 233 w 259"/>
                <a:gd name="T67" fmla="*/ 304 h 338"/>
                <a:gd name="T68" fmla="*/ 225 w 259"/>
                <a:gd name="T69" fmla="*/ 310 h 338"/>
                <a:gd name="T70" fmla="*/ 38 w 259"/>
                <a:gd name="T71" fmla="*/ 311 h 338"/>
                <a:gd name="T72" fmla="*/ 33 w 259"/>
                <a:gd name="T73" fmla="*/ 310 h 338"/>
                <a:gd name="T74" fmla="*/ 26 w 259"/>
                <a:gd name="T75" fmla="*/ 304 h 338"/>
                <a:gd name="T76" fmla="*/ 26 w 259"/>
                <a:gd name="T77" fmla="*/ 65 h 338"/>
                <a:gd name="T78" fmla="*/ 26 w 259"/>
                <a:gd name="T79" fmla="*/ 59 h 338"/>
                <a:gd name="T80" fmla="*/ 33 w 259"/>
                <a:gd name="T81" fmla="*/ 53 h 338"/>
                <a:gd name="T82" fmla="*/ 51 w 259"/>
                <a:gd name="T83" fmla="*/ 52 h 338"/>
                <a:gd name="T84" fmla="*/ 51 w 259"/>
                <a:gd name="T85" fmla="*/ 59 h 338"/>
                <a:gd name="T86" fmla="*/ 53 w 259"/>
                <a:gd name="T87" fmla="*/ 66 h 338"/>
                <a:gd name="T88" fmla="*/ 62 w 259"/>
                <a:gd name="T89" fmla="*/ 76 h 338"/>
                <a:gd name="T90" fmla="*/ 70 w 259"/>
                <a:gd name="T91" fmla="*/ 77 h 338"/>
                <a:gd name="T92" fmla="*/ 189 w 259"/>
                <a:gd name="T93" fmla="*/ 77 h 338"/>
                <a:gd name="T94" fmla="*/ 196 w 259"/>
                <a:gd name="T95" fmla="*/ 76 h 338"/>
                <a:gd name="T96" fmla="*/ 206 w 259"/>
                <a:gd name="T97" fmla="*/ 66 h 338"/>
                <a:gd name="T98" fmla="*/ 207 w 259"/>
                <a:gd name="T99" fmla="*/ 59 h 338"/>
                <a:gd name="T100" fmla="*/ 220 w 259"/>
                <a:gd name="T101" fmla="*/ 52 h 338"/>
                <a:gd name="T102" fmla="*/ 225 w 259"/>
                <a:gd name="T103" fmla="*/ 53 h 338"/>
                <a:gd name="T104" fmla="*/ 233 w 259"/>
                <a:gd name="T105" fmla="*/ 59 h 338"/>
                <a:gd name="T106" fmla="*/ 234 w 259"/>
                <a:gd name="T107" fmla="*/ 29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9" h="338">
                  <a:moveTo>
                    <a:pt x="220" y="25"/>
                  </a:moveTo>
                  <a:lnTo>
                    <a:pt x="207" y="25"/>
                  </a:lnTo>
                  <a:lnTo>
                    <a:pt x="207" y="18"/>
                  </a:lnTo>
                  <a:lnTo>
                    <a:pt x="207" y="18"/>
                  </a:lnTo>
                  <a:lnTo>
                    <a:pt x="207" y="14"/>
                  </a:lnTo>
                  <a:lnTo>
                    <a:pt x="206" y="11"/>
                  </a:lnTo>
                  <a:lnTo>
                    <a:pt x="202" y="5"/>
                  </a:lnTo>
                  <a:lnTo>
                    <a:pt x="196" y="1"/>
                  </a:lnTo>
                  <a:lnTo>
                    <a:pt x="193" y="0"/>
                  </a:lnTo>
                  <a:lnTo>
                    <a:pt x="189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2" y="1"/>
                  </a:lnTo>
                  <a:lnTo>
                    <a:pt x="56" y="5"/>
                  </a:lnTo>
                  <a:lnTo>
                    <a:pt x="53" y="11"/>
                  </a:lnTo>
                  <a:lnTo>
                    <a:pt x="51" y="14"/>
                  </a:lnTo>
                  <a:lnTo>
                    <a:pt x="51" y="18"/>
                  </a:lnTo>
                  <a:lnTo>
                    <a:pt x="51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1" y="26"/>
                  </a:lnTo>
                  <a:lnTo>
                    <a:pt x="24" y="29"/>
                  </a:lnTo>
                  <a:lnTo>
                    <a:pt x="17" y="32"/>
                  </a:lnTo>
                  <a:lnTo>
                    <a:pt x="10" y="37"/>
                  </a:lnTo>
                  <a:lnTo>
                    <a:pt x="7" y="42"/>
                  </a:lnTo>
                  <a:lnTo>
                    <a:pt x="3" y="49"/>
                  </a:lnTo>
                  <a:lnTo>
                    <a:pt x="1" y="56"/>
                  </a:lnTo>
                  <a:lnTo>
                    <a:pt x="0" y="65"/>
                  </a:lnTo>
                  <a:lnTo>
                    <a:pt x="0" y="298"/>
                  </a:lnTo>
                  <a:lnTo>
                    <a:pt x="0" y="298"/>
                  </a:lnTo>
                  <a:lnTo>
                    <a:pt x="1" y="306"/>
                  </a:lnTo>
                  <a:lnTo>
                    <a:pt x="3" y="313"/>
                  </a:lnTo>
                  <a:lnTo>
                    <a:pt x="7" y="319"/>
                  </a:lnTo>
                  <a:lnTo>
                    <a:pt x="10" y="325"/>
                  </a:lnTo>
                  <a:lnTo>
                    <a:pt x="17" y="330"/>
                  </a:lnTo>
                  <a:lnTo>
                    <a:pt x="24" y="334"/>
                  </a:lnTo>
                  <a:lnTo>
                    <a:pt x="31" y="336"/>
                  </a:lnTo>
                  <a:lnTo>
                    <a:pt x="38" y="338"/>
                  </a:lnTo>
                  <a:lnTo>
                    <a:pt x="220" y="338"/>
                  </a:lnTo>
                  <a:lnTo>
                    <a:pt x="220" y="338"/>
                  </a:lnTo>
                  <a:lnTo>
                    <a:pt x="229" y="336"/>
                  </a:lnTo>
                  <a:lnTo>
                    <a:pt x="236" y="334"/>
                  </a:lnTo>
                  <a:lnTo>
                    <a:pt x="242" y="330"/>
                  </a:lnTo>
                  <a:lnTo>
                    <a:pt x="248" y="325"/>
                  </a:lnTo>
                  <a:lnTo>
                    <a:pt x="253" y="319"/>
                  </a:lnTo>
                  <a:lnTo>
                    <a:pt x="257" y="313"/>
                  </a:lnTo>
                  <a:lnTo>
                    <a:pt x="259" y="306"/>
                  </a:lnTo>
                  <a:lnTo>
                    <a:pt x="259" y="298"/>
                  </a:lnTo>
                  <a:lnTo>
                    <a:pt x="259" y="65"/>
                  </a:lnTo>
                  <a:lnTo>
                    <a:pt x="259" y="65"/>
                  </a:lnTo>
                  <a:lnTo>
                    <a:pt x="259" y="56"/>
                  </a:lnTo>
                  <a:lnTo>
                    <a:pt x="257" y="49"/>
                  </a:lnTo>
                  <a:lnTo>
                    <a:pt x="253" y="42"/>
                  </a:lnTo>
                  <a:lnTo>
                    <a:pt x="248" y="37"/>
                  </a:lnTo>
                  <a:lnTo>
                    <a:pt x="242" y="32"/>
                  </a:lnTo>
                  <a:lnTo>
                    <a:pt x="236" y="29"/>
                  </a:lnTo>
                  <a:lnTo>
                    <a:pt x="229" y="26"/>
                  </a:lnTo>
                  <a:lnTo>
                    <a:pt x="220" y="25"/>
                  </a:lnTo>
                  <a:lnTo>
                    <a:pt x="220" y="25"/>
                  </a:lnTo>
                  <a:close/>
                  <a:moveTo>
                    <a:pt x="78" y="25"/>
                  </a:moveTo>
                  <a:lnTo>
                    <a:pt x="182" y="25"/>
                  </a:lnTo>
                  <a:lnTo>
                    <a:pt x="182" y="52"/>
                  </a:lnTo>
                  <a:lnTo>
                    <a:pt x="78" y="52"/>
                  </a:lnTo>
                  <a:lnTo>
                    <a:pt x="78" y="25"/>
                  </a:lnTo>
                  <a:close/>
                  <a:moveTo>
                    <a:pt x="234" y="298"/>
                  </a:moveTo>
                  <a:lnTo>
                    <a:pt x="234" y="298"/>
                  </a:lnTo>
                  <a:lnTo>
                    <a:pt x="233" y="304"/>
                  </a:lnTo>
                  <a:lnTo>
                    <a:pt x="230" y="307"/>
                  </a:lnTo>
                  <a:lnTo>
                    <a:pt x="225" y="310"/>
                  </a:lnTo>
                  <a:lnTo>
                    <a:pt x="220" y="311"/>
                  </a:lnTo>
                  <a:lnTo>
                    <a:pt x="38" y="311"/>
                  </a:lnTo>
                  <a:lnTo>
                    <a:pt x="38" y="311"/>
                  </a:lnTo>
                  <a:lnTo>
                    <a:pt x="33" y="310"/>
                  </a:lnTo>
                  <a:lnTo>
                    <a:pt x="30" y="307"/>
                  </a:lnTo>
                  <a:lnTo>
                    <a:pt x="26" y="304"/>
                  </a:lnTo>
                  <a:lnTo>
                    <a:pt x="26" y="298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6" y="59"/>
                  </a:lnTo>
                  <a:lnTo>
                    <a:pt x="30" y="55"/>
                  </a:lnTo>
                  <a:lnTo>
                    <a:pt x="33" y="53"/>
                  </a:lnTo>
                  <a:lnTo>
                    <a:pt x="38" y="52"/>
                  </a:lnTo>
                  <a:lnTo>
                    <a:pt x="51" y="52"/>
                  </a:lnTo>
                  <a:lnTo>
                    <a:pt x="51" y="59"/>
                  </a:lnTo>
                  <a:lnTo>
                    <a:pt x="51" y="59"/>
                  </a:lnTo>
                  <a:lnTo>
                    <a:pt x="51" y="62"/>
                  </a:lnTo>
                  <a:lnTo>
                    <a:pt x="53" y="66"/>
                  </a:lnTo>
                  <a:lnTo>
                    <a:pt x="56" y="72"/>
                  </a:lnTo>
                  <a:lnTo>
                    <a:pt x="62" y="76"/>
                  </a:lnTo>
                  <a:lnTo>
                    <a:pt x="66" y="77"/>
                  </a:lnTo>
                  <a:lnTo>
                    <a:pt x="70" y="77"/>
                  </a:lnTo>
                  <a:lnTo>
                    <a:pt x="189" y="77"/>
                  </a:lnTo>
                  <a:lnTo>
                    <a:pt x="189" y="77"/>
                  </a:lnTo>
                  <a:lnTo>
                    <a:pt x="193" y="77"/>
                  </a:lnTo>
                  <a:lnTo>
                    <a:pt x="196" y="76"/>
                  </a:lnTo>
                  <a:lnTo>
                    <a:pt x="202" y="72"/>
                  </a:lnTo>
                  <a:lnTo>
                    <a:pt x="206" y="66"/>
                  </a:lnTo>
                  <a:lnTo>
                    <a:pt x="207" y="62"/>
                  </a:lnTo>
                  <a:lnTo>
                    <a:pt x="207" y="59"/>
                  </a:lnTo>
                  <a:lnTo>
                    <a:pt x="207" y="52"/>
                  </a:lnTo>
                  <a:lnTo>
                    <a:pt x="220" y="52"/>
                  </a:lnTo>
                  <a:lnTo>
                    <a:pt x="220" y="52"/>
                  </a:lnTo>
                  <a:lnTo>
                    <a:pt x="225" y="53"/>
                  </a:lnTo>
                  <a:lnTo>
                    <a:pt x="230" y="55"/>
                  </a:lnTo>
                  <a:lnTo>
                    <a:pt x="233" y="59"/>
                  </a:lnTo>
                  <a:lnTo>
                    <a:pt x="234" y="65"/>
                  </a:lnTo>
                  <a:lnTo>
                    <a:pt x="234" y="29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A35CF1A3-6BA2-45DD-86CB-57D9195B3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" y="730251"/>
              <a:ext cx="23813" cy="23813"/>
            </a:xfrm>
            <a:custGeom>
              <a:avLst/>
              <a:gdLst>
                <a:gd name="T0" fmla="*/ 15 w 15"/>
                <a:gd name="T1" fmla="*/ 8 h 15"/>
                <a:gd name="T2" fmla="*/ 15 w 15"/>
                <a:gd name="T3" fmla="*/ 8 h 15"/>
                <a:gd name="T4" fmla="*/ 14 w 15"/>
                <a:gd name="T5" fmla="*/ 5 h 15"/>
                <a:gd name="T6" fmla="*/ 13 w 15"/>
                <a:gd name="T7" fmla="*/ 2 h 15"/>
                <a:gd name="T8" fmla="*/ 11 w 15"/>
                <a:gd name="T9" fmla="*/ 1 h 15"/>
                <a:gd name="T10" fmla="*/ 7 w 15"/>
                <a:gd name="T11" fmla="*/ 0 h 15"/>
                <a:gd name="T12" fmla="*/ 7 w 15"/>
                <a:gd name="T13" fmla="*/ 0 h 15"/>
                <a:gd name="T14" fmla="*/ 4 w 15"/>
                <a:gd name="T15" fmla="*/ 1 h 15"/>
                <a:gd name="T16" fmla="*/ 2 w 15"/>
                <a:gd name="T17" fmla="*/ 2 h 15"/>
                <a:gd name="T18" fmla="*/ 0 w 15"/>
                <a:gd name="T19" fmla="*/ 5 h 15"/>
                <a:gd name="T20" fmla="*/ 0 w 15"/>
                <a:gd name="T21" fmla="*/ 8 h 15"/>
                <a:gd name="T22" fmla="*/ 0 w 15"/>
                <a:gd name="T23" fmla="*/ 8 h 15"/>
                <a:gd name="T24" fmla="*/ 0 w 15"/>
                <a:gd name="T25" fmla="*/ 11 h 15"/>
                <a:gd name="T26" fmla="*/ 2 w 15"/>
                <a:gd name="T27" fmla="*/ 13 h 15"/>
                <a:gd name="T28" fmla="*/ 4 w 15"/>
                <a:gd name="T29" fmla="*/ 15 h 15"/>
                <a:gd name="T30" fmla="*/ 7 w 15"/>
                <a:gd name="T31" fmla="*/ 15 h 15"/>
                <a:gd name="T32" fmla="*/ 7 w 15"/>
                <a:gd name="T33" fmla="*/ 15 h 15"/>
                <a:gd name="T34" fmla="*/ 11 w 15"/>
                <a:gd name="T35" fmla="*/ 15 h 15"/>
                <a:gd name="T36" fmla="*/ 13 w 15"/>
                <a:gd name="T37" fmla="*/ 13 h 15"/>
                <a:gd name="T38" fmla="*/ 14 w 15"/>
                <a:gd name="T39" fmla="*/ 11 h 15"/>
                <a:gd name="T40" fmla="*/ 15 w 15"/>
                <a:gd name="T41" fmla="*/ 8 h 15"/>
                <a:gd name="T42" fmla="*/ 15 w 15"/>
                <a:gd name="T4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lnTo>
                    <a:pt x="15" y="8"/>
                  </a:lnTo>
                  <a:lnTo>
                    <a:pt x="14" y="5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3" y="13"/>
                  </a:lnTo>
                  <a:lnTo>
                    <a:pt x="14" y="11"/>
                  </a:lnTo>
                  <a:lnTo>
                    <a:pt x="15" y="8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4D267C69-EC31-4A12-9DBC-5A9B8F66F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438" y="730251"/>
              <a:ext cx="238125" cy="23813"/>
            </a:xfrm>
            <a:custGeom>
              <a:avLst/>
              <a:gdLst>
                <a:gd name="T0" fmla="*/ 143 w 150"/>
                <a:gd name="T1" fmla="*/ 15 h 15"/>
                <a:gd name="T2" fmla="*/ 8 w 150"/>
                <a:gd name="T3" fmla="*/ 15 h 15"/>
                <a:gd name="T4" fmla="*/ 8 w 150"/>
                <a:gd name="T5" fmla="*/ 15 h 15"/>
                <a:gd name="T6" fmla="*/ 4 w 150"/>
                <a:gd name="T7" fmla="*/ 15 h 15"/>
                <a:gd name="T8" fmla="*/ 2 w 150"/>
                <a:gd name="T9" fmla="*/ 13 h 15"/>
                <a:gd name="T10" fmla="*/ 1 w 150"/>
                <a:gd name="T11" fmla="*/ 11 h 15"/>
                <a:gd name="T12" fmla="*/ 0 w 150"/>
                <a:gd name="T13" fmla="*/ 8 h 15"/>
                <a:gd name="T14" fmla="*/ 0 w 150"/>
                <a:gd name="T15" fmla="*/ 8 h 15"/>
                <a:gd name="T16" fmla="*/ 1 w 150"/>
                <a:gd name="T17" fmla="*/ 5 h 15"/>
                <a:gd name="T18" fmla="*/ 2 w 150"/>
                <a:gd name="T19" fmla="*/ 2 h 15"/>
                <a:gd name="T20" fmla="*/ 4 w 150"/>
                <a:gd name="T21" fmla="*/ 1 h 15"/>
                <a:gd name="T22" fmla="*/ 8 w 150"/>
                <a:gd name="T23" fmla="*/ 0 h 15"/>
                <a:gd name="T24" fmla="*/ 143 w 150"/>
                <a:gd name="T25" fmla="*/ 0 h 15"/>
                <a:gd name="T26" fmla="*/ 143 w 150"/>
                <a:gd name="T27" fmla="*/ 0 h 15"/>
                <a:gd name="T28" fmla="*/ 146 w 150"/>
                <a:gd name="T29" fmla="*/ 1 h 15"/>
                <a:gd name="T30" fmla="*/ 148 w 150"/>
                <a:gd name="T31" fmla="*/ 2 h 15"/>
                <a:gd name="T32" fmla="*/ 150 w 150"/>
                <a:gd name="T33" fmla="*/ 5 h 15"/>
                <a:gd name="T34" fmla="*/ 150 w 150"/>
                <a:gd name="T35" fmla="*/ 8 h 15"/>
                <a:gd name="T36" fmla="*/ 150 w 150"/>
                <a:gd name="T37" fmla="*/ 8 h 15"/>
                <a:gd name="T38" fmla="*/ 150 w 150"/>
                <a:gd name="T39" fmla="*/ 11 h 15"/>
                <a:gd name="T40" fmla="*/ 148 w 150"/>
                <a:gd name="T41" fmla="*/ 13 h 15"/>
                <a:gd name="T42" fmla="*/ 146 w 150"/>
                <a:gd name="T43" fmla="*/ 15 h 15"/>
                <a:gd name="T44" fmla="*/ 143 w 150"/>
                <a:gd name="T45" fmla="*/ 15 h 15"/>
                <a:gd name="T46" fmla="*/ 143 w 150"/>
                <a:gd name="T4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15">
                  <a:moveTo>
                    <a:pt x="143" y="15"/>
                  </a:moveTo>
                  <a:lnTo>
                    <a:pt x="8" y="15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2"/>
                  </a:lnTo>
                  <a:lnTo>
                    <a:pt x="4" y="1"/>
                  </a:lnTo>
                  <a:lnTo>
                    <a:pt x="8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6" y="1"/>
                  </a:lnTo>
                  <a:lnTo>
                    <a:pt x="148" y="2"/>
                  </a:lnTo>
                  <a:lnTo>
                    <a:pt x="150" y="5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1"/>
                  </a:lnTo>
                  <a:lnTo>
                    <a:pt x="148" y="13"/>
                  </a:lnTo>
                  <a:lnTo>
                    <a:pt x="146" y="15"/>
                  </a:lnTo>
                  <a:lnTo>
                    <a:pt x="143" y="15"/>
                  </a:lnTo>
                  <a:lnTo>
                    <a:pt x="143" y="1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5FBFC738-AA68-4C8F-AF2B-BF18786E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" y="647701"/>
              <a:ext cx="23813" cy="25400"/>
            </a:xfrm>
            <a:custGeom>
              <a:avLst/>
              <a:gdLst>
                <a:gd name="T0" fmla="*/ 15 w 15"/>
                <a:gd name="T1" fmla="*/ 8 h 16"/>
                <a:gd name="T2" fmla="*/ 15 w 15"/>
                <a:gd name="T3" fmla="*/ 8 h 16"/>
                <a:gd name="T4" fmla="*/ 14 w 15"/>
                <a:gd name="T5" fmla="*/ 5 h 16"/>
                <a:gd name="T6" fmla="*/ 13 w 15"/>
                <a:gd name="T7" fmla="*/ 2 h 16"/>
                <a:gd name="T8" fmla="*/ 11 w 15"/>
                <a:gd name="T9" fmla="*/ 1 h 16"/>
                <a:gd name="T10" fmla="*/ 7 w 15"/>
                <a:gd name="T11" fmla="*/ 0 h 16"/>
                <a:gd name="T12" fmla="*/ 7 w 15"/>
                <a:gd name="T13" fmla="*/ 0 h 16"/>
                <a:gd name="T14" fmla="*/ 4 w 15"/>
                <a:gd name="T15" fmla="*/ 1 h 16"/>
                <a:gd name="T16" fmla="*/ 2 w 15"/>
                <a:gd name="T17" fmla="*/ 2 h 16"/>
                <a:gd name="T18" fmla="*/ 0 w 15"/>
                <a:gd name="T19" fmla="*/ 5 h 16"/>
                <a:gd name="T20" fmla="*/ 0 w 15"/>
                <a:gd name="T21" fmla="*/ 8 h 16"/>
                <a:gd name="T22" fmla="*/ 0 w 15"/>
                <a:gd name="T23" fmla="*/ 8 h 16"/>
                <a:gd name="T24" fmla="*/ 0 w 15"/>
                <a:gd name="T25" fmla="*/ 11 h 16"/>
                <a:gd name="T26" fmla="*/ 2 w 15"/>
                <a:gd name="T27" fmla="*/ 13 h 16"/>
                <a:gd name="T28" fmla="*/ 4 w 15"/>
                <a:gd name="T29" fmla="*/ 14 h 16"/>
                <a:gd name="T30" fmla="*/ 7 w 15"/>
                <a:gd name="T31" fmla="*/ 16 h 16"/>
                <a:gd name="T32" fmla="*/ 7 w 15"/>
                <a:gd name="T33" fmla="*/ 16 h 16"/>
                <a:gd name="T34" fmla="*/ 11 w 15"/>
                <a:gd name="T35" fmla="*/ 14 h 16"/>
                <a:gd name="T36" fmla="*/ 13 w 15"/>
                <a:gd name="T37" fmla="*/ 13 h 16"/>
                <a:gd name="T38" fmla="*/ 14 w 15"/>
                <a:gd name="T39" fmla="*/ 11 h 16"/>
                <a:gd name="T40" fmla="*/ 15 w 15"/>
                <a:gd name="T41" fmla="*/ 8 h 16"/>
                <a:gd name="T42" fmla="*/ 15 w 15"/>
                <a:gd name="T4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16">
                  <a:moveTo>
                    <a:pt x="15" y="8"/>
                  </a:moveTo>
                  <a:lnTo>
                    <a:pt x="15" y="8"/>
                  </a:lnTo>
                  <a:lnTo>
                    <a:pt x="14" y="5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1" y="14"/>
                  </a:lnTo>
                  <a:lnTo>
                    <a:pt x="13" y="13"/>
                  </a:lnTo>
                  <a:lnTo>
                    <a:pt x="14" y="11"/>
                  </a:lnTo>
                  <a:lnTo>
                    <a:pt x="15" y="8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1F7605F5-22CC-46F3-A782-1922E57E0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438" y="647701"/>
              <a:ext cx="238125" cy="25400"/>
            </a:xfrm>
            <a:custGeom>
              <a:avLst/>
              <a:gdLst>
                <a:gd name="T0" fmla="*/ 143 w 150"/>
                <a:gd name="T1" fmla="*/ 16 h 16"/>
                <a:gd name="T2" fmla="*/ 8 w 150"/>
                <a:gd name="T3" fmla="*/ 16 h 16"/>
                <a:gd name="T4" fmla="*/ 8 w 150"/>
                <a:gd name="T5" fmla="*/ 16 h 16"/>
                <a:gd name="T6" fmla="*/ 4 w 150"/>
                <a:gd name="T7" fmla="*/ 14 h 16"/>
                <a:gd name="T8" fmla="*/ 2 w 150"/>
                <a:gd name="T9" fmla="*/ 13 h 16"/>
                <a:gd name="T10" fmla="*/ 1 w 150"/>
                <a:gd name="T11" fmla="*/ 11 h 16"/>
                <a:gd name="T12" fmla="*/ 0 w 150"/>
                <a:gd name="T13" fmla="*/ 8 h 16"/>
                <a:gd name="T14" fmla="*/ 0 w 150"/>
                <a:gd name="T15" fmla="*/ 8 h 16"/>
                <a:gd name="T16" fmla="*/ 1 w 150"/>
                <a:gd name="T17" fmla="*/ 5 h 16"/>
                <a:gd name="T18" fmla="*/ 2 w 150"/>
                <a:gd name="T19" fmla="*/ 2 h 16"/>
                <a:gd name="T20" fmla="*/ 4 w 150"/>
                <a:gd name="T21" fmla="*/ 1 h 16"/>
                <a:gd name="T22" fmla="*/ 8 w 150"/>
                <a:gd name="T23" fmla="*/ 0 h 16"/>
                <a:gd name="T24" fmla="*/ 143 w 150"/>
                <a:gd name="T25" fmla="*/ 0 h 16"/>
                <a:gd name="T26" fmla="*/ 143 w 150"/>
                <a:gd name="T27" fmla="*/ 0 h 16"/>
                <a:gd name="T28" fmla="*/ 146 w 150"/>
                <a:gd name="T29" fmla="*/ 1 h 16"/>
                <a:gd name="T30" fmla="*/ 148 w 150"/>
                <a:gd name="T31" fmla="*/ 2 h 16"/>
                <a:gd name="T32" fmla="*/ 150 w 150"/>
                <a:gd name="T33" fmla="*/ 5 h 16"/>
                <a:gd name="T34" fmla="*/ 150 w 150"/>
                <a:gd name="T35" fmla="*/ 8 h 16"/>
                <a:gd name="T36" fmla="*/ 150 w 150"/>
                <a:gd name="T37" fmla="*/ 8 h 16"/>
                <a:gd name="T38" fmla="*/ 150 w 150"/>
                <a:gd name="T39" fmla="*/ 11 h 16"/>
                <a:gd name="T40" fmla="*/ 148 w 150"/>
                <a:gd name="T41" fmla="*/ 13 h 16"/>
                <a:gd name="T42" fmla="*/ 146 w 150"/>
                <a:gd name="T43" fmla="*/ 14 h 16"/>
                <a:gd name="T44" fmla="*/ 143 w 150"/>
                <a:gd name="T45" fmla="*/ 16 h 16"/>
                <a:gd name="T46" fmla="*/ 143 w 150"/>
                <a:gd name="T4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16">
                  <a:moveTo>
                    <a:pt x="143" y="16"/>
                  </a:moveTo>
                  <a:lnTo>
                    <a:pt x="8" y="16"/>
                  </a:lnTo>
                  <a:lnTo>
                    <a:pt x="8" y="16"/>
                  </a:lnTo>
                  <a:lnTo>
                    <a:pt x="4" y="14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2"/>
                  </a:lnTo>
                  <a:lnTo>
                    <a:pt x="4" y="1"/>
                  </a:lnTo>
                  <a:lnTo>
                    <a:pt x="8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6" y="1"/>
                  </a:lnTo>
                  <a:lnTo>
                    <a:pt x="148" y="2"/>
                  </a:lnTo>
                  <a:lnTo>
                    <a:pt x="150" y="5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1"/>
                  </a:lnTo>
                  <a:lnTo>
                    <a:pt x="148" y="13"/>
                  </a:lnTo>
                  <a:lnTo>
                    <a:pt x="146" y="14"/>
                  </a:lnTo>
                  <a:lnTo>
                    <a:pt x="143" y="16"/>
                  </a:lnTo>
                  <a:lnTo>
                    <a:pt x="143" y="1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470A7703-87CD-4633-A680-F735A5042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" y="565151"/>
              <a:ext cx="23813" cy="25400"/>
            </a:xfrm>
            <a:custGeom>
              <a:avLst/>
              <a:gdLst>
                <a:gd name="T0" fmla="*/ 15 w 15"/>
                <a:gd name="T1" fmla="*/ 7 h 16"/>
                <a:gd name="T2" fmla="*/ 15 w 15"/>
                <a:gd name="T3" fmla="*/ 7 h 16"/>
                <a:gd name="T4" fmla="*/ 14 w 15"/>
                <a:gd name="T5" fmla="*/ 5 h 16"/>
                <a:gd name="T6" fmla="*/ 13 w 15"/>
                <a:gd name="T7" fmla="*/ 2 h 16"/>
                <a:gd name="T8" fmla="*/ 11 w 15"/>
                <a:gd name="T9" fmla="*/ 0 h 16"/>
                <a:gd name="T10" fmla="*/ 7 w 15"/>
                <a:gd name="T11" fmla="*/ 0 h 16"/>
                <a:gd name="T12" fmla="*/ 7 w 15"/>
                <a:gd name="T13" fmla="*/ 0 h 16"/>
                <a:gd name="T14" fmla="*/ 4 w 15"/>
                <a:gd name="T15" fmla="*/ 0 h 16"/>
                <a:gd name="T16" fmla="*/ 2 w 15"/>
                <a:gd name="T17" fmla="*/ 2 h 16"/>
                <a:gd name="T18" fmla="*/ 0 w 15"/>
                <a:gd name="T19" fmla="*/ 5 h 16"/>
                <a:gd name="T20" fmla="*/ 0 w 15"/>
                <a:gd name="T21" fmla="*/ 7 h 16"/>
                <a:gd name="T22" fmla="*/ 0 w 15"/>
                <a:gd name="T23" fmla="*/ 7 h 16"/>
                <a:gd name="T24" fmla="*/ 0 w 15"/>
                <a:gd name="T25" fmla="*/ 11 h 16"/>
                <a:gd name="T26" fmla="*/ 2 w 15"/>
                <a:gd name="T27" fmla="*/ 13 h 16"/>
                <a:gd name="T28" fmla="*/ 4 w 15"/>
                <a:gd name="T29" fmla="*/ 14 h 16"/>
                <a:gd name="T30" fmla="*/ 7 w 15"/>
                <a:gd name="T31" fmla="*/ 16 h 16"/>
                <a:gd name="T32" fmla="*/ 7 w 15"/>
                <a:gd name="T33" fmla="*/ 16 h 16"/>
                <a:gd name="T34" fmla="*/ 11 w 15"/>
                <a:gd name="T35" fmla="*/ 14 h 16"/>
                <a:gd name="T36" fmla="*/ 13 w 15"/>
                <a:gd name="T37" fmla="*/ 13 h 16"/>
                <a:gd name="T38" fmla="*/ 14 w 15"/>
                <a:gd name="T39" fmla="*/ 11 h 16"/>
                <a:gd name="T40" fmla="*/ 15 w 15"/>
                <a:gd name="T41" fmla="*/ 7 h 16"/>
                <a:gd name="T42" fmla="*/ 15 w 15"/>
                <a:gd name="T4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16">
                  <a:moveTo>
                    <a:pt x="15" y="7"/>
                  </a:moveTo>
                  <a:lnTo>
                    <a:pt x="15" y="7"/>
                  </a:lnTo>
                  <a:lnTo>
                    <a:pt x="14" y="5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1" y="14"/>
                  </a:lnTo>
                  <a:lnTo>
                    <a:pt x="13" y="13"/>
                  </a:lnTo>
                  <a:lnTo>
                    <a:pt x="14" y="11"/>
                  </a:lnTo>
                  <a:lnTo>
                    <a:pt x="15" y="7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7E755B77-12A2-490C-B7C0-65D68FF9B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438" y="565151"/>
              <a:ext cx="238125" cy="25400"/>
            </a:xfrm>
            <a:custGeom>
              <a:avLst/>
              <a:gdLst>
                <a:gd name="T0" fmla="*/ 143 w 150"/>
                <a:gd name="T1" fmla="*/ 16 h 16"/>
                <a:gd name="T2" fmla="*/ 8 w 150"/>
                <a:gd name="T3" fmla="*/ 16 h 16"/>
                <a:gd name="T4" fmla="*/ 8 w 150"/>
                <a:gd name="T5" fmla="*/ 16 h 16"/>
                <a:gd name="T6" fmla="*/ 4 w 150"/>
                <a:gd name="T7" fmla="*/ 14 h 16"/>
                <a:gd name="T8" fmla="*/ 2 w 150"/>
                <a:gd name="T9" fmla="*/ 13 h 16"/>
                <a:gd name="T10" fmla="*/ 1 w 150"/>
                <a:gd name="T11" fmla="*/ 11 h 16"/>
                <a:gd name="T12" fmla="*/ 0 w 150"/>
                <a:gd name="T13" fmla="*/ 7 h 16"/>
                <a:gd name="T14" fmla="*/ 0 w 150"/>
                <a:gd name="T15" fmla="*/ 7 h 16"/>
                <a:gd name="T16" fmla="*/ 1 w 150"/>
                <a:gd name="T17" fmla="*/ 5 h 16"/>
                <a:gd name="T18" fmla="*/ 2 w 150"/>
                <a:gd name="T19" fmla="*/ 2 h 16"/>
                <a:gd name="T20" fmla="*/ 4 w 150"/>
                <a:gd name="T21" fmla="*/ 0 h 16"/>
                <a:gd name="T22" fmla="*/ 8 w 150"/>
                <a:gd name="T23" fmla="*/ 0 h 16"/>
                <a:gd name="T24" fmla="*/ 143 w 150"/>
                <a:gd name="T25" fmla="*/ 0 h 16"/>
                <a:gd name="T26" fmla="*/ 143 w 150"/>
                <a:gd name="T27" fmla="*/ 0 h 16"/>
                <a:gd name="T28" fmla="*/ 146 w 150"/>
                <a:gd name="T29" fmla="*/ 0 h 16"/>
                <a:gd name="T30" fmla="*/ 148 w 150"/>
                <a:gd name="T31" fmla="*/ 2 h 16"/>
                <a:gd name="T32" fmla="*/ 150 w 150"/>
                <a:gd name="T33" fmla="*/ 5 h 16"/>
                <a:gd name="T34" fmla="*/ 150 w 150"/>
                <a:gd name="T35" fmla="*/ 7 h 16"/>
                <a:gd name="T36" fmla="*/ 150 w 150"/>
                <a:gd name="T37" fmla="*/ 7 h 16"/>
                <a:gd name="T38" fmla="*/ 150 w 150"/>
                <a:gd name="T39" fmla="*/ 11 h 16"/>
                <a:gd name="T40" fmla="*/ 148 w 150"/>
                <a:gd name="T41" fmla="*/ 13 h 16"/>
                <a:gd name="T42" fmla="*/ 146 w 150"/>
                <a:gd name="T43" fmla="*/ 14 h 16"/>
                <a:gd name="T44" fmla="*/ 143 w 150"/>
                <a:gd name="T45" fmla="*/ 16 h 16"/>
                <a:gd name="T46" fmla="*/ 143 w 150"/>
                <a:gd name="T4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16">
                  <a:moveTo>
                    <a:pt x="143" y="16"/>
                  </a:moveTo>
                  <a:lnTo>
                    <a:pt x="8" y="16"/>
                  </a:lnTo>
                  <a:lnTo>
                    <a:pt x="8" y="16"/>
                  </a:lnTo>
                  <a:lnTo>
                    <a:pt x="4" y="14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6" y="0"/>
                  </a:lnTo>
                  <a:lnTo>
                    <a:pt x="148" y="2"/>
                  </a:lnTo>
                  <a:lnTo>
                    <a:pt x="150" y="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50" y="11"/>
                  </a:lnTo>
                  <a:lnTo>
                    <a:pt x="148" y="13"/>
                  </a:lnTo>
                  <a:lnTo>
                    <a:pt x="146" y="14"/>
                  </a:lnTo>
                  <a:lnTo>
                    <a:pt x="143" y="16"/>
                  </a:lnTo>
                  <a:lnTo>
                    <a:pt x="143" y="1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6CB76E7A-515E-4EA3-AFC2-67995A6E0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" y="482601"/>
              <a:ext cx="23813" cy="25400"/>
            </a:xfrm>
            <a:custGeom>
              <a:avLst/>
              <a:gdLst>
                <a:gd name="T0" fmla="*/ 15 w 15"/>
                <a:gd name="T1" fmla="*/ 7 h 16"/>
                <a:gd name="T2" fmla="*/ 15 w 15"/>
                <a:gd name="T3" fmla="*/ 7 h 16"/>
                <a:gd name="T4" fmla="*/ 14 w 15"/>
                <a:gd name="T5" fmla="*/ 5 h 16"/>
                <a:gd name="T6" fmla="*/ 13 w 15"/>
                <a:gd name="T7" fmla="*/ 2 h 16"/>
                <a:gd name="T8" fmla="*/ 11 w 15"/>
                <a:gd name="T9" fmla="*/ 0 h 16"/>
                <a:gd name="T10" fmla="*/ 7 w 15"/>
                <a:gd name="T11" fmla="*/ 0 h 16"/>
                <a:gd name="T12" fmla="*/ 7 w 15"/>
                <a:gd name="T13" fmla="*/ 0 h 16"/>
                <a:gd name="T14" fmla="*/ 4 w 15"/>
                <a:gd name="T15" fmla="*/ 0 h 16"/>
                <a:gd name="T16" fmla="*/ 2 w 15"/>
                <a:gd name="T17" fmla="*/ 2 h 16"/>
                <a:gd name="T18" fmla="*/ 0 w 15"/>
                <a:gd name="T19" fmla="*/ 5 h 16"/>
                <a:gd name="T20" fmla="*/ 0 w 15"/>
                <a:gd name="T21" fmla="*/ 7 h 16"/>
                <a:gd name="T22" fmla="*/ 0 w 15"/>
                <a:gd name="T23" fmla="*/ 7 h 16"/>
                <a:gd name="T24" fmla="*/ 0 w 15"/>
                <a:gd name="T25" fmla="*/ 11 h 16"/>
                <a:gd name="T26" fmla="*/ 2 w 15"/>
                <a:gd name="T27" fmla="*/ 13 h 16"/>
                <a:gd name="T28" fmla="*/ 4 w 15"/>
                <a:gd name="T29" fmla="*/ 15 h 16"/>
                <a:gd name="T30" fmla="*/ 7 w 15"/>
                <a:gd name="T31" fmla="*/ 16 h 16"/>
                <a:gd name="T32" fmla="*/ 7 w 15"/>
                <a:gd name="T33" fmla="*/ 16 h 16"/>
                <a:gd name="T34" fmla="*/ 11 w 15"/>
                <a:gd name="T35" fmla="*/ 15 h 16"/>
                <a:gd name="T36" fmla="*/ 13 w 15"/>
                <a:gd name="T37" fmla="*/ 13 h 16"/>
                <a:gd name="T38" fmla="*/ 14 w 15"/>
                <a:gd name="T39" fmla="*/ 11 h 16"/>
                <a:gd name="T40" fmla="*/ 15 w 15"/>
                <a:gd name="T41" fmla="*/ 7 h 16"/>
                <a:gd name="T42" fmla="*/ 15 w 15"/>
                <a:gd name="T4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16">
                  <a:moveTo>
                    <a:pt x="15" y="7"/>
                  </a:moveTo>
                  <a:lnTo>
                    <a:pt x="15" y="7"/>
                  </a:lnTo>
                  <a:lnTo>
                    <a:pt x="14" y="5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1" y="15"/>
                  </a:lnTo>
                  <a:lnTo>
                    <a:pt x="13" y="13"/>
                  </a:lnTo>
                  <a:lnTo>
                    <a:pt x="14" y="11"/>
                  </a:lnTo>
                  <a:lnTo>
                    <a:pt x="15" y="7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25FFF52D-4132-46EE-A919-40E569569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438" y="482601"/>
              <a:ext cx="238125" cy="25400"/>
            </a:xfrm>
            <a:custGeom>
              <a:avLst/>
              <a:gdLst>
                <a:gd name="T0" fmla="*/ 143 w 150"/>
                <a:gd name="T1" fmla="*/ 16 h 16"/>
                <a:gd name="T2" fmla="*/ 8 w 150"/>
                <a:gd name="T3" fmla="*/ 16 h 16"/>
                <a:gd name="T4" fmla="*/ 8 w 150"/>
                <a:gd name="T5" fmla="*/ 16 h 16"/>
                <a:gd name="T6" fmla="*/ 4 w 150"/>
                <a:gd name="T7" fmla="*/ 15 h 16"/>
                <a:gd name="T8" fmla="*/ 2 w 150"/>
                <a:gd name="T9" fmla="*/ 13 h 16"/>
                <a:gd name="T10" fmla="*/ 1 w 150"/>
                <a:gd name="T11" fmla="*/ 11 h 16"/>
                <a:gd name="T12" fmla="*/ 0 w 150"/>
                <a:gd name="T13" fmla="*/ 7 h 16"/>
                <a:gd name="T14" fmla="*/ 0 w 150"/>
                <a:gd name="T15" fmla="*/ 7 h 16"/>
                <a:gd name="T16" fmla="*/ 1 w 150"/>
                <a:gd name="T17" fmla="*/ 5 h 16"/>
                <a:gd name="T18" fmla="*/ 2 w 150"/>
                <a:gd name="T19" fmla="*/ 2 h 16"/>
                <a:gd name="T20" fmla="*/ 4 w 150"/>
                <a:gd name="T21" fmla="*/ 0 h 16"/>
                <a:gd name="T22" fmla="*/ 8 w 150"/>
                <a:gd name="T23" fmla="*/ 0 h 16"/>
                <a:gd name="T24" fmla="*/ 143 w 150"/>
                <a:gd name="T25" fmla="*/ 0 h 16"/>
                <a:gd name="T26" fmla="*/ 143 w 150"/>
                <a:gd name="T27" fmla="*/ 0 h 16"/>
                <a:gd name="T28" fmla="*/ 146 w 150"/>
                <a:gd name="T29" fmla="*/ 0 h 16"/>
                <a:gd name="T30" fmla="*/ 148 w 150"/>
                <a:gd name="T31" fmla="*/ 2 h 16"/>
                <a:gd name="T32" fmla="*/ 150 w 150"/>
                <a:gd name="T33" fmla="*/ 5 h 16"/>
                <a:gd name="T34" fmla="*/ 150 w 150"/>
                <a:gd name="T35" fmla="*/ 7 h 16"/>
                <a:gd name="T36" fmla="*/ 150 w 150"/>
                <a:gd name="T37" fmla="*/ 7 h 16"/>
                <a:gd name="T38" fmla="*/ 150 w 150"/>
                <a:gd name="T39" fmla="*/ 11 h 16"/>
                <a:gd name="T40" fmla="*/ 148 w 150"/>
                <a:gd name="T41" fmla="*/ 13 h 16"/>
                <a:gd name="T42" fmla="*/ 146 w 150"/>
                <a:gd name="T43" fmla="*/ 15 h 16"/>
                <a:gd name="T44" fmla="*/ 143 w 150"/>
                <a:gd name="T45" fmla="*/ 16 h 16"/>
                <a:gd name="T46" fmla="*/ 143 w 150"/>
                <a:gd name="T4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16">
                  <a:moveTo>
                    <a:pt x="143" y="16"/>
                  </a:moveTo>
                  <a:lnTo>
                    <a:pt x="8" y="16"/>
                  </a:lnTo>
                  <a:lnTo>
                    <a:pt x="8" y="16"/>
                  </a:lnTo>
                  <a:lnTo>
                    <a:pt x="4" y="15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6" y="0"/>
                  </a:lnTo>
                  <a:lnTo>
                    <a:pt x="148" y="2"/>
                  </a:lnTo>
                  <a:lnTo>
                    <a:pt x="150" y="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50" y="11"/>
                  </a:lnTo>
                  <a:lnTo>
                    <a:pt x="148" y="13"/>
                  </a:lnTo>
                  <a:lnTo>
                    <a:pt x="146" y="15"/>
                  </a:lnTo>
                  <a:lnTo>
                    <a:pt x="143" y="16"/>
                  </a:lnTo>
                  <a:lnTo>
                    <a:pt x="143" y="1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C658363-122F-4C89-B1E5-C1A10806A655}"/>
              </a:ext>
            </a:extLst>
          </p:cNvPr>
          <p:cNvGrpSpPr/>
          <p:nvPr/>
        </p:nvGrpSpPr>
        <p:grpSpPr>
          <a:xfrm>
            <a:off x="474123" y="1196175"/>
            <a:ext cx="411163" cy="536575"/>
            <a:chOff x="849313" y="312738"/>
            <a:chExt cx="411163" cy="536575"/>
          </a:xfrm>
        </p:grpSpPr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A0FCC98A-F3FC-4869-AE2F-52E1DCFFC6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9313" y="312738"/>
              <a:ext cx="411163" cy="536575"/>
            </a:xfrm>
            <a:custGeom>
              <a:avLst/>
              <a:gdLst>
                <a:gd name="T0" fmla="*/ 207 w 259"/>
                <a:gd name="T1" fmla="*/ 25 h 338"/>
                <a:gd name="T2" fmla="*/ 207 w 259"/>
                <a:gd name="T3" fmla="*/ 18 h 338"/>
                <a:gd name="T4" fmla="*/ 206 w 259"/>
                <a:gd name="T5" fmla="*/ 11 h 338"/>
                <a:gd name="T6" fmla="*/ 196 w 259"/>
                <a:gd name="T7" fmla="*/ 1 h 338"/>
                <a:gd name="T8" fmla="*/ 189 w 259"/>
                <a:gd name="T9" fmla="*/ 0 h 338"/>
                <a:gd name="T10" fmla="*/ 70 w 259"/>
                <a:gd name="T11" fmla="*/ 0 h 338"/>
                <a:gd name="T12" fmla="*/ 62 w 259"/>
                <a:gd name="T13" fmla="*/ 1 h 338"/>
                <a:gd name="T14" fmla="*/ 53 w 259"/>
                <a:gd name="T15" fmla="*/ 11 h 338"/>
                <a:gd name="T16" fmla="*/ 51 w 259"/>
                <a:gd name="T17" fmla="*/ 18 h 338"/>
                <a:gd name="T18" fmla="*/ 38 w 259"/>
                <a:gd name="T19" fmla="*/ 25 h 338"/>
                <a:gd name="T20" fmla="*/ 31 w 259"/>
                <a:gd name="T21" fmla="*/ 26 h 338"/>
                <a:gd name="T22" fmla="*/ 17 w 259"/>
                <a:gd name="T23" fmla="*/ 32 h 338"/>
                <a:gd name="T24" fmla="*/ 7 w 259"/>
                <a:gd name="T25" fmla="*/ 42 h 338"/>
                <a:gd name="T26" fmla="*/ 1 w 259"/>
                <a:gd name="T27" fmla="*/ 56 h 338"/>
                <a:gd name="T28" fmla="*/ 0 w 259"/>
                <a:gd name="T29" fmla="*/ 298 h 338"/>
                <a:gd name="T30" fmla="*/ 1 w 259"/>
                <a:gd name="T31" fmla="*/ 306 h 338"/>
                <a:gd name="T32" fmla="*/ 7 w 259"/>
                <a:gd name="T33" fmla="*/ 319 h 338"/>
                <a:gd name="T34" fmla="*/ 17 w 259"/>
                <a:gd name="T35" fmla="*/ 330 h 338"/>
                <a:gd name="T36" fmla="*/ 31 w 259"/>
                <a:gd name="T37" fmla="*/ 336 h 338"/>
                <a:gd name="T38" fmla="*/ 220 w 259"/>
                <a:gd name="T39" fmla="*/ 338 h 338"/>
                <a:gd name="T40" fmla="*/ 229 w 259"/>
                <a:gd name="T41" fmla="*/ 336 h 338"/>
                <a:gd name="T42" fmla="*/ 242 w 259"/>
                <a:gd name="T43" fmla="*/ 330 h 338"/>
                <a:gd name="T44" fmla="*/ 253 w 259"/>
                <a:gd name="T45" fmla="*/ 319 h 338"/>
                <a:gd name="T46" fmla="*/ 259 w 259"/>
                <a:gd name="T47" fmla="*/ 306 h 338"/>
                <a:gd name="T48" fmla="*/ 259 w 259"/>
                <a:gd name="T49" fmla="*/ 65 h 338"/>
                <a:gd name="T50" fmla="*/ 259 w 259"/>
                <a:gd name="T51" fmla="*/ 56 h 338"/>
                <a:gd name="T52" fmla="*/ 253 w 259"/>
                <a:gd name="T53" fmla="*/ 42 h 338"/>
                <a:gd name="T54" fmla="*/ 242 w 259"/>
                <a:gd name="T55" fmla="*/ 32 h 338"/>
                <a:gd name="T56" fmla="*/ 229 w 259"/>
                <a:gd name="T57" fmla="*/ 26 h 338"/>
                <a:gd name="T58" fmla="*/ 220 w 259"/>
                <a:gd name="T59" fmla="*/ 25 h 338"/>
                <a:gd name="T60" fmla="*/ 182 w 259"/>
                <a:gd name="T61" fmla="*/ 25 h 338"/>
                <a:gd name="T62" fmla="*/ 78 w 259"/>
                <a:gd name="T63" fmla="*/ 52 h 338"/>
                <a:gd name="T64" fmla="*/ 234 w 259"/>
                <a:gd name="T65" fmla="*/ 298 h 338"/>
                <a:gd name="T66" fmla="*/ 233 w 259"/>
                <a:gd name="T67" fmla="*/ 304 h 338"/>
                <a:gd name="T68" fmla="*/ 225 w 259"/>
                <a:gd name="T69" fmla="*/ 310 h 338"/>
                <a:gd name="T70" fmla="*/ 38 w 259"/>
                <a:gd name="T71" fmla="*/ 311 h 338"/>
                <a:gd name="T72" fmla="*/ 33 w 259"/>
                <a:gd name="T73" fmla="*/ 310 h 338"/>
                <a:gd name="T74" fmla="*/ 26 w 259"/>
                <a:gd name="T75" fmla="*/ 304 h 338"/>
                <a:gd name="T76" fmla="*/ 26 w 259"/>
                <a:gd name="T77" fmla="*/ 65 h 338"/>
                <a:gd name="T78" fmla="*/ 26 w 259"/>
                <a:gd name="T79" fmla="*/ 59 h 338"/>
                <a:gd name="T80" fmla="*/ 33 w 259"/>
                <a:gd name="T81" fmla="*/ 53 h 338"/>
                <a:gd name="T82" fmla="*/ 51 w 259"/>
                <a:gd name="T83" fmla="*/ 52 h 338"/>
                <a:gd name="T84" fmla="*/ 51 w 259"/>
                <a:gd name="T85" fmla="*/ 59 h 338"/>
                <a:gd name="T86" fmla="*/ 53 w 259"/>
                <a:gd name="T87" fmla="*/ 66 h 338"/>
                <a:gd name="T88" fmla="*/ 62 w 259"/>
                <a:gd name="T89" fmla="*/ 76 h 338"/>
                <a:gd name="T90" fmla="*/ 70 w 259"/>
                <a:gd name="T91" fmla="*/ 77 h 338"/>
                <a:gd name="T92" fmla="*/ 189 w 259"/>
                <a:gd name="T93" fmla="*/ 77 h 338"/>
                <a:gd name="T94" fmla="*/ 196 w 259"/>
                <a:gd name="T95" fmla="*/ 76 h 338"/>
                <a:gd name="T96" fmla="*/ 206 w 259"/>
                <a:gd name="T97" fmla="*/ 66 h 338"/>
                <a:gd name="T98" fmla="*/ 207 w 259"/>
                <a:gd name="T99" fmla="*/ 59 h 338"/>
                <a:gd name="T100" fmla="*/ 220 w 259"/>
                <a:gd name="T101" fmla="*/ 52 h 338"/>
                <a:gd name="T102" fmla="*/ 225 w 259"/>
                <a:gd name="T103" fmla="*/ 53 h 338"/>
                <a:gd name="T104" fmla="*/ 233 w 259"/>
                <a:gd name="T105" fmla="*/ 59 h 338"/>
                <a:gd name="T106" fmla="*/ 234 w 259"/>
                <a:gd name="T107" fmla="*/ 29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9" h="338">
                  <a:moveTo>
                    <a:pt x="220" y="25"/>
                  </a:moveTo>
                  <a:lnTo>
                    <a:pt x="207" y="25"/>
                  </a:lnTo>
                  <a:lnTo>
                    <a:pt x="207" y="18"/>
                  </a:lnTo>
                  <a:lnTo>
                    <a:pt x="207" y="18"/>
                  </a:lnTo>
                  <a:lnTo>
                    <a:pt x="207" y="14"/>
                  </a:lnTo>
                  <a:lnTo>
                    <a:pt x="206" y="11"/>
                  </a:lnTo>
                  <a:lnTo>
                    <a:pt x="202" y="5"/>
                  </a:lnTo>
                  <a:lnTo>
                    <a:pt x="196" y="1"/>
                  </a:lnTo>
                  <a:lnTo>
                    <a:pt x="193" y="0"/>
                  </a:lnTo>
                  <a:lnTo>
                    <a:pt x="189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2" y="1"/>
                  </a:lnTo>
                  <a:lnTo>
                    <a:pt x="56" y="5"/>
                  </a:lnTo>
                  <a:lnTo>
                    <a:pt x="53" y="11"/>
                  </a:lnTo>
                  <a:lnTo>
                    <a:pt x="51" y="14"/>
                  </a:lnTo>
                  <a:lnTo>
                    <a:pt x="51" y="18"/>
                  </a:lnTo>
                  <a:lnTo>
                    <a:pt x="51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1" y="26"/>
                  </a:lnTo>
                  <a:lnTo>
                    <a:pt x="24" y="29"/>
                  </a:lnTo>
                  <a:lnTo>
                    <a:pt x="17" y="32"/>
                  </a:lnTo>
                  <a:lnTo>
                    <a:pt x="10" y="37"/>
                  </a:lnTo>
                  <a:lnTo>
                    <a:pt x="7" y="42"/>
                  </a:lnTo>
                  <a:lnTo>
                    <a:pt x="3" y="49"/>
                  </a:lnTo>
                  <a:lnTo>
                    <a:pt x="1" y="56"/>
                  </a:lnTo>
                  <a:lnTo>
                    <a:pt x="0" y="65"/>
                  </a:lnTo>
                  <a:lnTo>
                    <a:pt x="0" y="298"/>
                  </a:lnTo>
                  <a:lnTo>
                    <a:pt x="0" y="298"/>
                  </a:lnTo>
                  <a:lnTo>
                    <a:pt x="1" y="306"/>
                  </a:lnTo>
                  <a:lnTo>
                    <a:pt x="3" y="313"/>
                  </a:lnTo>
                  <a:lnTo>
                    <a:pt x="7" y="319"/>
                  </a:lnTo>
                  <a:lnTo>
                    <a:pt x="10" y="325"/>
                  </a:lnTo>
                  <a:lnTo>
                    <a:pt x="17" y="330"/>
                  </a:lnTo>
                  <a:lnTo>
                    <a:pt x="24" y="334"/>
                  </a:lnTo>
                  <a:lnTo>
                    <a:pt x="31" y="336"/>
                  </a:lnTo>
                  <a:lnTo>
                    <a:pt x="38" y="338"/>
                  </a:lnTo>
                  <a:lnTo>
                    <a:pt x="220" y="338"/>
                  </a:lnTo>
                  <a:lnTo>
                    <a:pt x="220" y="338"/>
                  </a:lnTo>
                  <a:lnTo>
                    <a:pt x="229" y="336"/>
                  </a:lnTo>
                  <a:lnTo>
                    <a:pt x="236" y="334"/>
                  </a:lnTo>
                  <a:lnTo>
                    <a:pt x="242" y="330"/>
                  </a:lnTo>
                  <a:lnTo>
                    <a:pt x="248" y="325"/>
                  </a:lnTo>
                  <a:lnTo>
                    <a:pt x="253" y="319"/>
                  </a:lnTo>
                  <a:lnTo>
                    <a:pt x="257" y="313"/>
                  </a:lnTo>
                  <a:lnTo>
                    <a:pt x="259" y="306"/>
                  </a:lnTo>
                  <a:lnTo>
                    <a:pt x="259" y="298"/>
                  </a:lnTo>
                  <a:lnTo>
                    <a:pt x="259" y="65"/>
                  </a:lnTo>
                  <a:lnTo>
                    <a:pt x="259" y="65"/>
                  </a:lnTo>
                  <a:lnTo>
                    <a:pt x="259" y="56"/>
                  </a:lnTo>
                  <a:lnTo>
                    <a:pt x="257" y="49"/>
                  </a:lnTo>
                  <a:lnTo>
                    <a:pt x="253" y="42"/>
                  </a:lnTo>
                  <a:lnTo>
                    <a:pt x="248" y="37"/>
                  </a:lnTo>
                  <a:lnTo>
                    <a:pt x="242" y="32"/>
                  </a:lnTo>
                  <a:lnTo>
                    <a:pt x="236" y="29"/>
                  </a:lnTo>
                  <a:lnTo>
                    <a:pt x="229" y="26"/>
                  </a:lnTo>
                  <a:lnTo>
                    <a:pt x="220" y="25"/>
                  </a:lnTo>
                  <a:lnTo>
                    <a:pt x="220" y="25"/>
                  </a:lnTo>
                  <a:close/>
                  <a:moveTo>
                    <a:pt x="78" y="25"/>
                  </a:moveTo>
                  <a:lnTo>
                    <a:pt x="182" y="25"/>
                  </a:lnTo>
                  <a:lnTo>
                    <a:pt x="182" y="52"/>
                  </a:lnTo>
                  <a:lnTo>
                    <a:pt x="78" y="52"/>
                  </a:lnTo>
                  <a:lnTo>
                    <a:pt x="78" y="25"/>
                  </a:lnTo>
                  <a:close/>
                  <a:moveTo>
                    <a:pt x="234" y="298"/>
                  </a:moveTo>
                  <a:lnTo>
                    <a:pt x="234" y="298"/>
                  </a:lnTo>
                  <a:lnTo>
                    <a:pt x="233" y="304"/>
                  </a:lnTo>
                  <a:lnTo>
                    <a:pt x="230" y="307"/>
                  </a:lnTo>
                  <a:lnTo>
                    <a:pt x="225" y="310"/>
                  </a:lnTo>
                  <a:lnTo>
                    <a:pt x="220" y="311"/>
                  </a:lnTo>
                  <a:lnTo>
                    <a:pt x="38" y="311"/>
                  </a:lnTo>
                  <a:lnTo>
                    <a:pt x="38" y="311"/>
                  </a:lnTo>
                  <a:lnTo>
                    <a:pt x="33" y="310"/>
                  </a:lnTo>
                  <a:lnTo>
                    <a:pt x="30" y="307"/>
                  </a:lnTo>
                  <a:lnTo>
                    <a:pt x="26" y="304"/>
                  </a:lnTo>
                  <a:lnTo>
                    <a:pt x="26" y="298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6" y="59"/>
                  </a:lnTo>
                  <a:lnTo>
                    <a:pt x="30" y="55"/>
                  </a:lnTo>
                  <a:lnTo>
                    <a:pt x="33" y="53"/>
                  </a:lnTo>
                  <a:lnTo>
                    <a:pt x="38" y="52"/>
                  </a:lnTo>
                  <a:lnTo>
                    <a:pt x="51" y="52"/>
                  </a:lnTo>
                  <a:lnTo>
                    <a:pt x="51" y="59"/>
                  </a:lnTo>
                  <a:lnTo>
                    <a:pt x="51" y="59"/>
                  </a:lnTo>
                  <a:lnTo>
                    <a:pt x="51" y="62"/>
                  </a:lnTo>
                  <a:lnTo>
                    <a:pt x="53" y="66"/>
                  </a:lnTo>
                  <a:lnTo>
                    <a:pt x="56" y="72"/>
                  </a:lnTo>
                  <a:lnTo>
                    <a:pt x="62" y="76"/>
                  </a:lnTo>
                  <a:lnTo>
                    <a:pt x="66" y="77"/>
                  </a:lnTo>
                  <a:lnTo>
                    <a:pt x="70" y="77"/>
                  </a:lnTo>
                  <a:lnTo>
                    <a:pt x="189" y="77"/>
                  </a:lnTo>
                  <a:lnTo>
                    <a:pt x="189" y="77"/>
                  </a:lnTo>
                  <a:lnTo>
                    <a:pt x="193" y="77"/>
                  </a:lnTo>
                  <a:lnTo>
                    <a:pt x="196" y="76"/>
                  </a:lnTo>
                  <a:lnTo>
                    <a:pt x="202" y="72"/>
                  </a:lnTo>
                  <a:lnTo>
                    <a:pt x="206" y="66"/>
                  </a:lnTo>
                  <a:lnTo>
                    <a:pt x="207" y="62"/>
                  </a:lnTo>
                  <a:lnTo>
                    <a:pt x="207" y="59"/>
                  </a:lnTo>
                  <a:lnTo>
                    <a:pt x="207" y="52"/>
                  </a:lnTo>
                  <a:lnTo>
                    <a:pt x="220" y="52"/>
                  </a:lnTo>
                  <a:lnTo>
                    <a:pt x="220" y="52"/>
                  </a:lnTo>
                  <a:lnTo>
                    <a:pt x="225" y="53"/>
                  </a:lnTo>
                  <a:lnTo>
                    <a:pt x="230" y="55"/>
                  </a:lnTo>
                  <a:lnTo>
                    <a:pt x="233" y="59"/>
                  </a:lnTo>
                  <a:lnTo>
                    <a:pt x="234" y="65"/>
                  </a:lnTo>
                  <a:lnTo>
                    <a:pt x="234" y="29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2D77EFFF-C1DD-4053-80F0-F3222E11B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" y="730251"/>
              <a:ext cx="23813" cy="23813"/>
            </a:xfrm>
            <a:custGeom>
              <a:avLst/>
              <a:gdLst>
                <a:gd name="T0" fmla="*/ 15 w 15"/>
                <a:gd name="T1" fmla="*/ 8 h 15"/>
                <a:gd name="T2" fmla="*/ 15 w 15"/>
                <a:gd name="T3" fmla="*/ 8 h 15"/>
                <a:gd name="T4" fmla="*/ 14 w 15"/>
                <a:gd name="T5" fmla="*/ 5 h 15"/>
                <a:gd name="T6" fmla="*/ 13 w 15"/>
                <a:gd name="T7" fmla="*/ 2 h 15"/>
                <a:gd name="T8" fmla="*/ 11 w 15"/>
                <a:gd name="T9" fmla="*/ 1 h 15"/>
                <a:gd name="T10" fmla="*/ 7 w 15"/>
                <a:gd name="T11" fmla="*/ 0 h 15"/>
                <a:gd name="T12" fmla="*/ 7 w 15"/>
                <a:gd name="T13" fmla="*/ 0 h 15"/>
                <a:gd name="T14" fmla="*/ 4 w 15"/>
                <a:gd name="T15" fmla="*/ 1 h 15"/>
                <a:gd name="T16" fmla="*/ 2 w 15"/>
                <a:gd name="T17" fmla="*/ 2 h 15"/>
                <a:gd name="T18" fmla="*/ 0 w 15"/>
                <a:gd name="T19" fmla="*/ 5 h 15"/>
                <a:gd name="T20" fmla="*/ 0 w 15"/>
                <a:gd name="T21" fmla="*/ 8 h 15"/>
                <a:gd name="T22" fmla="*/ 0 w 15"/>
                <a:gd name="T23" fmla="*/ 8 h 15"/>
                <a:gd name="T24" fmla="*/ 0 w 15"/>
                <a:gd name="T25" fmla="*/ 11 h 15"/>
                <a:gd name="T26" fmla="*/ 2 w 15"/>
                <a:gd name="T27" fmla="*/ 13 h 15"/>
                <a:gd name="T28" fmla="*/ 4 w 15"/>
                <a:gd name="T29" fmla="*/ 15 h 15"/>
                <a:gd name="T30" fmla="*/ 7 w 15"/>
                <a:gd name="T31" fmla="*/ 15 h 15"/>
                <a:gd name="T32" fmla="*/ 7 w 15"/>
                <a:gd name="T33" fmla="*/ 15 h 15"/>
                <a:gd name="T34" fmla="*/ 11 w 15"/>
                <a:gd name="T35" fmla="*/ 15 h 15"/>
                <a:gd name="T36" fmla="*/ 13 w 15"/>
                <a:gd name="T37" fmla="*/ 13 h 15"/>
                <a:gd name="T38" fmla="*/ 14 w 15"/>
                <a:gd name="T39" fmla="*/ 11 h 15"/>
                <a:gd name="T40" fmla="*/ 15 w 15"/>
                <a:gd name="T41" fmla="*/ 8 h 15"/>
                <a:gd name="T42" fmla="*/ 15 w 15"/>
                <a:gd name="T4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lnTo>
                    <a:pt x="15" y="8"/>
                  </a:lnTo>
                  <a:lnTo>
                    <a:pt x="14" y="5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3" y="13"/>
                  </a:lnTo>
                  <a:lnTo>
                    <a:pt x="14" y="11"/>
                  </a:lnTo>
                  <a:lnTo>
                    <a:pt x="15" y="8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779CEB65-1618-45D3-8062-ACF04EA8E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438" y="730251"/>
              <a:ext cx="238125" cy="23813"/>
            </a:xfrm>
            <a:custGeom>
              <a:avLst/>
              <a:gdLst>
                <a:gd name="T0" fmla="*/ 143 w 150"/>
                <a:gd name="T1" fmla="*/ 15 h 15"/>
                <a:gd name="T2" fmla="*/ 8 w 150"/>
                <a:gd name="T3" fmla="*/ 15 h 15"/>
                <a:gd name="T4" fmla="*/ 8 w 150"/>
                <a:gd name="T5" fmla="*/ 15 h 15"/>
                <a:gd name="T6" fmla="*/ 4 w 150"/>
                <a:gd name="T7" fmla="*/ 15 h 15"/>
                <a:gd name="T8" fmla="*/ 2 w 150"/>
                <a:gd name="T9" fmla="*/ 13 h 15"/>
                <a:gd name="T10" fmla="*/ 1 w 150"/>
                <a:gd name="T11" fmla="*/ 11 h 15"/>
                <a:gd name="T12" fmla="*/ 0 w 150"/>
                <a:gd name="T13" fmla="*/ 8 h 15"/>
                <a:gd name="T14" fmla="*/ 0 w 150"/>
                <a:gd name="T15" fmla="*/ 8 h 15"/>
                <a:gd name="T16" fmla="*/ 1 w 150"/>
                <a:gd name="T17" fmla="*/ 5 h 15"/>
                <a:gd name="T18" fmla="*/ 2 w 150"/>
                <a:gd name="T19" fmla="*/ 2 h 15"/>
                <a:gd name="T20" fmla="*/ 4 w 150"/>
                <a:gd name="T21" fmla="*/ 1 h 15"/>
                <a:gd name="T22" fmla="*/ 8 w 150"/>
                <a:gd name="T23" fmla="*/ 0 h 15"/>
                <a:gd name="T24" fmla="*/ 143 w 150"/>
                <a:gd name="T25" fmla="*/ 0 h 15"/>
                <a:gd name="T26" fmla="*/ 143 w 150"/>
                <a:gd name="T27" fmla="*/ 0 h 15"/>
                <a:gd name="T28" fmla="*/ 146 w 150"/>
                <a:gd name="T29" fmla="*/ 1 h 15"/>
                <a:gd name="T30" fmla="*/ 148 w 150"/>
                <a:gd name="T31" fmla="*/ 2 h 15"/>
                <a:gd name="T32" fmla="*/ 150 w 150"/>
                <a:gd name="T33" fmla="*/ 5 h 15"/>
                <a:gd name="T34" fmla="*/ 150 w 150"/>
                <a:gd name="T35" fmla="*/ 8 h 15"/>
                <a:gd name="T36" fmla="*/ 150 w 150"/>
                <a:gd name="T37" fmla="*/ 8 h 15"/>
                <a:gd name="T38" fmla="*/ 150 w 150"/>
                <a:gd name="T39" fmla="*/ 11 h 15"/>
                <a:gd name="T40" fmla="*/ 148 w 150"/>
                <a:gd name="T41" fmla="*/ 13 h 15"/>
                <a:gd name="T42" fmla="*/ 146 w 150"/>
                <a:gd name="T43" fmla="*/ 15 h 15"/>
                <a:gd name="T44" fmla="*/ 143 w 150"/>
                <a:gd name="T45" fmla="*/ 15 h 15"/>
                <a:gd name="T46" fmla="*/ 143 w 150"/>
                <a:gd name="T4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15">
                  <a:moveTo>
                    <a:pt x="143" y="15"/>
                  </a:moveTo>
                  <a:lnTo>
                    <a:pt x="8" y="15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2"/>
                  </a:lnTo>
                  <a:lnTo>
                    <a:pt x="4" y="1"/>
                  </a:lnTo>
                  <a:lnTo>
                    <a:pt x="8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6" y="1"/>
                  </a:lnTo>
                  <a:lnTo>
                    <a:pt x="148" y="2"/>
                  </a:lnTo>
                  <a:lnTo>
                    <a:pt x="150" y="5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1"/>
                  </a:lnTo>
                  <a:lnTo>
                    <a:pt x="148" y="13"/>
                  </a:lnTo>
                  <a:lnTo>
                    <a:pt x="146" y="15"/>
                  </a:lnTo>
                  <a:lnTo>
                    <a:pt x="143" y="15"/>
                  </a:lnTo>
                  <a:lnTo>
                    <a:pt x="143" y="1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A20F6F5D-3E40-4482-8DC3-5C68AEA58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" y="647701"/>
              <a:ext cx="23813" cy="25400"/>
            </a:xfrm>
            <a:custGeom>
              <a:avLst/>
              <a:gdLst>
                <a:gd name="T0" fmla="*/ 15 w 15"/>
                <a:gd name="T1" fmla="*/ 8 h 16"/>
                <a:gd name="T2" fmla="*/ 15 w 15"/>
                <a:gd name="T3" fmla="*/ 8 h 16"/>
                <a:gd name="T4" fmla="*/ 14 w 15"/>
                <a:gd name="T5" fmla="*/ 5 h 16"/>
                <a:gd name="T6" fmla="*/ 13 w 15"/>
                <a:gd name="T7" fmla="*/ 2 h 16"/>
                <a:gd name="T8" fmla="*/ 11 w 15"/>
                <a:gd name="T9" fmla="*/ 1 h 16"/>
                <a:gd name="T10" fmla="*/ 7 w 15"/>
                <a:gd name="T11" fmla="*/ 0 h 16"/>
                <a:gd name="T12" fmla="*/ 7 w 15"/>
                <a:gd name="T13" fmla="*/ 0 h 16"/>
                <a:gd name="T14" fmla="*/ 4 w 15"/>
                <a:gd name="T15" fmla="*/ 1 h 16"/>
                <a:gd name="T16" fmla="*/ 2 w 15"/>
                <a:gd name="T17" fmla="*/ 2 h 16"/>
                <a:gd name="T18" fmla="*/ 0 w 15"/>
                <a:gd name="T19" fmla="*/ 5 h 16"/>
                <a:gd name="T20" fmla="*/ 0 w 15"/>
                <a:gd name="T21" fmla="*/ 8 h 16"/>
                <a:gd name="T22" fmla="*/ 0 w 15"/>
                <a:gd name="T23" fmla="*/ 8 h 16"/>
                <a:gd name="T24" fmla="*/ 0 w 15"/>
                <a:gd name="T25" fmla="*/ 11 h 16"/>
                <a:gd name="T26" fmla="*/ 2 w 15"/>
                <a:gd name="T27" fmla="*/ 13 h 16"/>
                <a:gd name="T28" fmla="*/ 4 w 15"/>
                <a:gd name="T29" fmla="*/ 14 h 16"/>
                <a:gd name="T30" fmla="*/ 7 w 15"/>
                <a:gd name="T31" fmla="*/ 16 h 16"/>
                <a:gd name="T32" fmla="*/ 7 w 15"/>
                <a:gd name="T33" fmla="*/ 16 h 16"/>
                <a:gd name="T34" fmla="*/ 11 w 15"/>
                <a:gd name="T35" fmla="*/ 14 h 16"/>
                <a:gd name="T36" fmla="*/ 13 w 15"/>
                <a:gd name="T37" fmla="*/ 13 h 16"/>
                <a:gd name="T38" fmla="*/ 14 w 15"/>
                <a:gd name="T39" fmla="*/ 11 h 16"/>
                <a:gd name="T40" fmla="*/ 15 w 15"/>
                <a:gd name="T41" fmla="*/ 8 h 16"/>
                <a:gd name="T42" fmla="*/ 15 w 15"/>
                <a:gd name="T4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16">
                  <a:moveTo>
                    <a:pt x="15" y="8"/>
                  </a:moveTo>
                  <a:lnTo>
                    <a:pt x="15" y="8"/>
                  </a:lnTo>
                  <a:lnTo>
                    <a:pt x="14" y="5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1" y="14"/>
                  </a:lnTo>
                  <a:lnTo>
                    <a:pt x="13" y="13"/>
                  </a:lnTo>
                  <a:lnTo>
                    <a:pt x="14" y="11"/>
                  </a:lnTo>
                  <a:lnTo>
                    <a:pt x="15" y="8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421D144D-DF2C-4E7F-BBDD-05EA0CC00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438" y="647701"/>
              <a:ext cx="238125" cy="25400"/>
            </a:xfrm>
            <a:custGeom>
              <a:avLst/>
              <a:gdLst>
                <a:gd name="T0" fmla="*/ 143 w 150"/>
                <a:gd name="T1" fmla="*/ 16 h 16"/>
                <a:gd name="T2" fmla="*/ 8 w 150"/>
                <a:gd name="T3" fmla="*/ 16 h 16"/>
                <a:gd name="T4" fmla="*/ 8 w 150"/>
                <a:gd name="T5" fmla="*/ 16 h 16"/>
                <a:gd name="T6" fmla="*/ 4 w 150"/>
                <a:gd name="T7" fmla="*/ 14 h 16"/>
                <a:gd name="T8" fmla="*/ 2 w 150"/>
                <a:gd name="T9" fmla="*/ 13 h 16"/>
                <a:gd name="T10" fmla="*/ 1 w 150"/>
                <a:gd name="T11" fmla="*/ 11 h 16"/>
                <a:gd name="T12" fmla="*/ 0 w 150"/>
                <a:gd name="T13" fmla="*/ 8 h 16"/>
                <a:gd name="T14" fmla="*/ 0 w 150"/>
                <a:gd name="T15" fmla="*/ 8 h 16"/>
                <a:gd name="T16" fmla="*/ 1 w 150"/>
                <a:gd name="T17" fmla="*/ 5 h 16"/>
                <a:gd name="T18" fmla="*/ 2 w 150"/>
                <a:gd name="T19" fmla="*/ 2 h 16"/>
                <a:gd name="T20" fmla="*/ 4 w 150"/>
                <a:gd name="T21" fmla="*/ 1 h 16"/>
                <a:gd name="T22" fmla="*/ 8 w 150"/>
                <a:gd name="T23" fmla="*/ 0 h 16"/>
                <a:gd name="T24" fmla="*/ 143 w 150"/>
                <a:gd name="T25" fmla="*/ 0 h 16"/>
                <a:gd name="T26" fmla="*/ 143 w 150"/>
                <a:gd name="T27" fmla="*/ 0 h 16"/>
                <a:gd name="T28" fmla="*/ 146 w 150"/>
                <a:gd name="T29" fmla="*/ 1 h 16"/>
                <a:gd name="T30" fmla="*/ 148 w 150"/>
                <a:gd name="T31" fmla="*/ 2 h 16"/>
                <a:gd name="T32" fmla="*/ 150 w 150"/>
                <a:gd name="T33" fmla="*/ 5 h 16"/>
                <a:gd name="T34" fmla="*/ 150 w 150"/>
                <a:gd name="T35" fmla="*/ 8 h 16"/>
                <a:gd name="T36" fmla="*/ 150 w 150"/>
                <a:gd name="T37" fmla="*/ 8 h 16"/>
                <a:gd name="T38" fmla="*/ 150 w 150"/>
                <a:gd name="T39" fmla="*/ 11 h 16"/>
                <a:gd name="T40" fmla="*/ 148 w 150"/>
                <a:gd name="T41" fmla="*/ 13 h 16"/>
                <a:gd name="T42" fmla="*/ 146 w 150"/>
                <a:gd name="T43" fmla="*/ 14 h 16"/>
                <a:gd name="T44" fmla="*/ 143 w 150"/>
                <a:gd name="T45" fmla="*/ 16 h 16"/>
                <a:gd name="T46" fmla="*/ 143 w 150"/>
                <a:gd name="T4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16">
                  <a:moveTo>
                    <a:pt x="143" y="16"/>
                  </a:moveTo>
                  <a:lnTo>
                    <a:pt x="8" y="16"/>
                  </a:lnTo>
                  <a:lnTo>
                    <a:pt x="8" y="16"/>
                  </a:lnTo>
                  <a:lnTo>
                    <a:pt x="4" y="14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2"/>
                  </a:lnTo>
                  <a:lnTo>
                    <a:pt x="4" y="1"/>
                  </a:lnTo>
                  <a:lnTo>
                    <a:pt x="8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6" y="1"/>
                  </a:lnTo>
                  <a:lnTo>
                    <a:pt x="148" y="2"/>
                  </a:lnTo>
                  <a:lnTo>
                    <a:pt x="150" y="5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1"/>
                  </a:lnTo>
                  <a:lnTo>
                    <a:pt x="148" y="13"/>
                  </a:lnTo>
                  <a:lnTo>
                    <a:pt x="146" y="14"/>
                  </a:lnTo>
                  <a:lnTo>
                    <a:pt x="143" y="16"/>
                  </a:lnTo>
                  <a:lnTo>
                    <a:pt x="143" y="1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A76EE348-C2F0-4D4E-8FE8-EDF56C53E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" y="565151"/>
              <a:ext cx="23813" cy="25400"/>
            </a:xfrm>
            <a:custGeom>
              <a:avLst/>
              <a:gdLst>
                <a:gd name="T0" fmla="*/ 15 w 15"/>
                <a:gd name="T1" fmla="*/ 7 h 16"/>
                <a:gd name="T2" fmla="*/ 15 w 15"/>
                <a:gd name="T3" fmla="*/ 7 h 16"/>
                <a:gd name="T4" fmla="*/ 14 w 15"/>
                <a:gd name="T5" fmla="*/ 5 h 16"/>
                <a:gd name="T6" fmla="*/ 13 w 15"/>
                <a:gd name="T7" fmla="*/ 2 h 16"/>
                <a:gd name="T8" fmla="*/ 11 w 15"/>
                <a:gd name="T9" fmla="*/ 0 h 16"/>
                <a:gd name="T10" fmla="*/ 7 w 15"/>
                <a:gd name="T11" fmla="*/ 0 h 16"/>
                <a:gd name="T12" fmla="*/ 7 w 15"/>
                <a:gd name="T13" fmla="*/ 0 h 16"/>
                <a:gd name="T14" fmla="*/ 4 w 15"/>
                <a:gd name="T15" fmla="*/ 0 h 16"/>
                <a:gd name="T16" fmla="*/ 2 w 15"/>
                <a:gd name="T17" fmla="*/ 2 h 16"/>
                <a:gd name="T18" fmla="*/ 0 w 15"/>
                <a:gd name="T19" fmla="*/ 5 h 16"/>
                <a:gd name="T20" fmla="*/ 0 w 15"/>
                <a:gd name="T21" fmla="*/ 7 h 16"/>
                <a:gd name="T22" fmla="*/ 0 w 15"/>
                <a:gd name="T23" fmla="*/ 7 h 16"/>
                <a:gd name="T24" fmla="*/ 0 w 15"/>
                <a:gd name="T25" fmla="*/ 11 h 16"/>
                <a:gd name="T26" fmla="*/ 2 w 15"/>
                <a:gd name="T27" fmla="*/ 13 h 16"/>
                <a:gd name="T28" fmla="*/ 4 w 15"/>
                <a:gd name="T29" fmla="*/ 14 h 16"/>
                <a:gd name="T30" fmla="*/ 7 w 15"/>
                <a:gd name="T31" fmla="*/ 16 h 16"/>
                <a:gd name="T32" fmla="*/ 7 w 15"/>
                <a:gd name="T33" fmla="*/ 16 h 16"/>
                <a:gd name="T34" fmla="*/ 11 w 15"/>
                <a:gd name="T35" fmla="*/ 14 h 16"/>
                <a:gd name="T36" fmla="*/ 13 w 15"/>
                <a:gd name="T37" fmla="*/ 13 h 16"/>
                <a:gd name="T38" fmla="*/ 14 w 15"/>
                <a:gd name="T39" fmla="*/ 11 h 16"/>
                <a:gd name="T40" fmla="*/ 15 w 15"/>
                <a:gd name="T41" fmla="*/ 7 h 16"/>
                <a:gd name="T42" fmla="*/ 15 w 15"/>
                <a:gd name="T4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16">
                  <a:moveTo>
                    <a:pt x="15" y="7"/>
                  </a:moveTo>
                  <a:lnTo>
                    <a:pt x="15" y="7"/>
                  </a:lnTo>
                  <a:lnTo>
                    <a:pt x="14" y="5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1" y="14"/>
                  </a:lnTo>
                  <a:lnTo>
                    <a:pt x="13" y="13"/>
                  </a:lnTo>
                  <a:lnTo>
                    <a:pt x="14" y="11"/>
                  </a:lnTo>
                  <a:lnTo>
                    <a:pt x="15" y="7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96305487-129E-4339-8315-E4FB72BDA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438" y="565151"/>
              <a:ext cx="238125" cy="25400"/>
            </a:xfrm>
            <a:custGeom>
              <a:avLst/>
              <a:gdLst>
                <a:gd name="T0" fmla="*/ 143 w 150"/>
                <a:gd name="T1" fmla="*/ 16 h 16"/>
                <a:gd name="T2" fmla="*/ 8 w 150"/>
                <a:gd name="T3" fmla="*/ 16 h 16"/>
                <a:gd name="T4" fmla="*/ 8 w 150"/>
                <a:gd name="T5" fmla="*/ 16 h 16"/>
                <a:gd name="T6" fmla="*/ 4 w 150"/>
                <a:gd name="T7" fmla="*/ 14 h 16"/>
                <a:gd name="T8" fmla="*/ 2 w 150"/>
                <a:gd name="T9" fmla="*/ 13 h 16"/>
                <a:gd name="T10" fmla="*/ 1 w 150"/>
                <a:gd name="T11" fmla="*/ 11 h 16"/>
                <a:gd name="T12" fmla="*/ 0 w 150"/>
                <a:gd name="T13" fmla="*/ 7 h 16"/>
                <a:gd name="T14" fmla="*/ 0 w 150"/>
                <a:gd name="T15" fmla="*/ 7 h 16"/>
                <a:gd name="T16" fmla="*/ 1 w 150"/>
                <a:gd name="T17" fmla="*/ 5 h 16"/>
                <a:gd name="T18" fmla="*/ 2 w 150"/>
                <a:gd name="T19" fmla="*/ 2 h 16"/>
                <a:gd name="T20" fmla="*/ 4 w 150"/>
                <a:gd name="T21" fmla="*/ 0 h 16"/>
                <a:gd name="T22" fmla="*/ 8 w 150"/>
                <a:gd name="T23" fmla="*/ 0 h 16"/>
                <a:gd name="T24" fmla="*/ 143 w 150"/>
                <a:gd name="T25" fmla="*/ 0 h 16"/>
                <a:gd name="T26" fmla="*/ 143 w 150"/>
                <a:gd name="T27" fmla="*/ 0 h 16"/>
                <a:gd name="T28" fmla="*/ 146 w 150"/>
                <a:gd name="T29" fmla="*/ 0 h 16"/>
                <a:gd name="T30" fmla="*/ 148 w 150"/>
                <a:gd name="T31" fmla="*/ 2 h 16"/>
                <a:gd name="T32" fmla="*/ 150 w 150"/>
                <a:gd name="T33" fmla="*/ 5 h 16"/>
                <a:gd name="T34" fmla="*/ 150 w 150"/>
                <a:gd name="T35" fmla="*/ 7 h 16"/>
                <a:gd name="T36" fmla="*/ 150 w 150"/>
                <a:gd name="T37" fmla="*/ 7 h 16"/>
                <a:gd name="T38" fmla="*/ 150 w 150"/>
                <a:gd name="T39" fmla="*/ 11 h 16"/>
                <a:gd name="T40" fmla="*/ 148 w 150"/>
                <a:gd name="T41" fmla="*/ 13 h 16"/>
                <a:gd name="T42" fmla="*/ 146 w 150"/>
                <a:gd name="T43" fmla="*/ 14 h 16"/>
                <a:gd name="T44" fmla="*/ 143 w 150"/>
                <a:gd name="T45" fmla="*/ 16 h 16"/>
                <a:gd name="T46" fmla="*/ 143 w 150"/>
                <a:gd name="T4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16">
                  <a:moveTo>
                    <a:pt x="143" y="16"/>
                  </a:moveTo>
                  <a:lnTo>
                    <a:pt x="8" y="16"/>
                  </a:lnTo>
                  <a:lnTo>
                    <a:pt x="8" y="16"/>
                  </a:lnTo>
                  <a:lnTo>
                    <a:pt x="4" y="14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6" y="0"/>
                  </a:lnTo>
                  <a:lnTo>
                    <a:pt x="148" y="2"/>
                  </a:lnTo>
                  <a:lnTo>
                    <a:pt x="150" y="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50" y="11"/>
                  </a:lnTo>
                  <a:lnTo>
                    <a:pt x="148" y="13"/>
                  </a:lnTo>
                  <a:lnTo>
                    <a:pt x="146" y="14"/>
                  </a:lnTo>
                  <a:lnTo>
                    <a:pt x="143" y="16"/>
                  </a:lnTo>
                  <a:lnTo>
                    <a:pt x="143" y="1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99AC0D2B-4727-4B2A-B2F8-32E0144B8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" y="482601"/>
              <a:ext cx="23813" cy="25400"/>
            </a:xfrm>
            <a:custGeom>
              <a:avLst/>
              <a:gdLst>
                <a:gd name="T0" fmla="*/ 15 w 15"/>
                <a:gd name="T1" fmla="*/ 7 h 16"/>
                <a:gd name="T2" fmla="*/ 15 w 15"/>
                <a:gd name="T3" fmla="*/ 7 h 16"/>
                <a:gd name="T4" fmla="*/ 14 w 15"/>
                <a:gd name="T5" fmla="*/ 5 h 16"/>
                <a:gd name="T6" fmla="*/ 13 w 15"/>
                <a:gd name="T7" fmla="*/ 2 h 16"/>
                <a:gd name="T8" fmla="*/ 11 w 15"/>
                <a:gd name="T9" fmla="*/ 0 h 16"/>
                <a:gd name="T10" fmla="*/ 7 w 15"/>
                <a:gd name="T11" fmla="*/ 0 h 16"/>
                <a:gd name="T12" fmla="*/ 7 w 15"/>
                <a:gd name="T13" fmla="*/ 0 h 16"/>
                <a:gd name="T14" fmla="*/ 4 w 15"/>
                <a:gd name="T15" fmla="*/ 0 h 16"/>
                <a:gd name="T16" fmla="*/ 2 w 15"/>
                <a:gd name="T17" fmla="*/ 2 h 16"/>
                <a:gd name="T18" fmla="*/ 0 w 15"/>
                <a:gd name="T19" fmla="*/ 5 h 16"/>
                <a:gd name="T20" fmla="*/ 0 w 15"/>
                <a:gd name="T21" fmla="*/ 7 h 16"/>
                <a:gd name="T22" fmla="*/ 0 w 15"/>
                <a:gd name="T23" fmla="*/ 7 h 16"/>
                <a:gd name="T24" fmla="*/ 0 w 15"/>
                <a:gd name="T25" fmla="*/ 11 h 16"/>
                <a:gd name="T26" fmla="*/ 2 w 15"/>
                <a:gd name="T27" fmla="*/ 13 h 16"/>
                <a:gd name="T28" fmla="*/ 4 w 15"/>
                <a:gd name="T29" fmla="*/ 15 h 16"/>
                <a:gd name="T30" fmla="*/ 7 w 15"/>
                <a:gd name="T31" fmla="*/ 16 h 16"/>
                <a:gd name="T32" fmla="*/ 7 w 15"/>
                <a:gd name="T33" fmla="*/ 16 h 16"/>
                <a:gd name="T34" fmla="*/ 11 w 15"/>
                <a:gd name="T35" fmla="*/ 15 h 16"/>
                <a:gd name="T36" fmla="*/ 13 w 15"/>
                <a:gd name="T37" fmla="*/ 13 h 16"/>
                <a:gd name="T38" fmla="*/ 14 w 15"/>
                <a:gd name="T39" fmla="*/ 11 h 16"/>
                <a:gd name="T40" fmla="*/ 15 w 15"/>
                <a:gd name="T41" fmla="*/ 7 h 16"/>
                <a:gd name="T42" fmla="*/ 15 w 15"/>
                <a:gd name="T4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16">
                  <a:moveTo>
                    <a:pt x="15" y="7"/>
                  </a:moveTo>
                  <a:lnTo>
                    <a:pt x="15" y="7"/>
                  </a:lnTo>
                  <a:lnTo>
                    <a:pt x="14" y="5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1" y="15"/>
                  </a:lnTo>
                  <a:lnTo>
                    <a:pt x="13" y="13"/>
                  </a:lnTo>
                  <a:lnTo>
                    <a:pt x="14" y="11"/>
                  </a:lnTo>
                  <a:lnTo>
                    <a:pt x="15" y="7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22C0E567-6534-4204-8C0C-31218A030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438" y="482601"/>
              <a:ext cx="238125" cy="25400"/>
            </a:xfrm>
            <a:custGeom>
              <a:avLst/>
              <a:gdLst>
                <a:gd name="T0" fmla="*/ 143 w 150"/>
                <a:gd name="T1" fmla="*/ 16 h 16"/>
                <a:gd name="T2" fmla="*/ 8 w 150"/>
                <a:gd name="T3" fmla="*/ 16 h 16"/>
                <a:gd name="T4" fmla="*/ 8 w 150"/>
                <a:gd name="T5" fmla="*/ 16 h 16"/>
                <a:gd name="T6" fmla="*/ 4 w 150"/>
                <a:gd name="T7" fmla="*/ 15 h 16"/>
                <a:gd name="T8" fmla="*/ 2 w 150"/>
                <a:gd name="T9" fmla="*/ 13 h 16"/>
                <a:gd name="T10" fmla="*/ 1 w 150"/>
                <a:gd name="T11" fmla="*/ 11 h 16"/>
                <a:gd name="T12" fmla="*/ 0 w 150"/>
                <a:gd name="T13" fmla="*/ 7 h 16"/>
                <a:gd name="T14" fmla="*/ 0 w 150"/>
                <a:gd name="T15" fmla="*/ 7 h 16"/>
                <a:gd name="T16" fmla="*/ 1 w 150"/>
                <a:gd name="T17" fmla="*/ 5 h 16"/>
                <a:gd name="T18" fmla="*/ 2 w 150"/>
                <a:gd name="T19" fmla="*/ 2 h 16"/>
                <a:gd name="T20" fmla="*/ 4 w 150"/>
                <a:gd name="T21" fmla="*/ 0 h 16"/>
                <a:gd name="T22" fmla="*/ 8 w 150"/>
                <a:gd name="T23" fmla="*/ 0 h 16"/>
                <a:gd name="T24" fmla="*/ 143 w 150"/>
                <a:gd name="T25" fmla="*/ 0 h 16"/>
                <a:gd name="T26" fmla="*/ 143 w 150"/>
                <a:gd name="T27" fmla="*/ 0 h 16"/>
                <a:gd name="T28" fmla="*/ 146 w 150"/>
                <a:gd name="T29" fmla="*/ 0 h 16"/>
                <a:gd name="T30" fmla="*/ 148 w 150"/>
                <a:gd name="T31" fmla="*/ 2 h 16"/>
                <a:gd name="T32" fmla="*/ 150 w 150"/>
                <a:gd name="T33" fmla="*/ 5 h 16"/>
                <a:gd name="T34" fmla="*/ 150 w 150"/>
                <a:gd name="T35" fmla="*/ 7 h 16"/>
                <a:gd name="T36" fmla="*/ 150 w 150"/>
                <a:gd name="T37" fmla="*/ 7 h 16"/>
                <a:gd name="T38" fmla="*/ 150 w 150"/>
                <a:gd name="T39" fmla="*/ 11 h 16"/>
                <a:gd name="T40" fmla="*/ 148 w 150"/>
                <a:gd name="T41" fmla="*/ 13 h 16"/>
                <a:gd name="T42" fmla="*/ 146 w 150"/>
                <a:gd name="T43" fmla="*/ 15 h 16"/>
                <a:gd name="T44" fmla="*/ 143 w 150"/>
                <a:gd name="T45" fmla="*/ 16 h 16"/>
                <a:gd name="T46" fmla="*/ 143 w 150"/>
                <a:gd name="T4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16">
                  <a:moveTo>
                    <a:pt x="143" y="16"/>
                  </a:moveTo>
                  <a:lnTo>
                    <a:pt x="8" y="16"/>
                  </a:lnTo>
                  <a:lnTo>
                    <a:pt x="8" y="16"/>
                  </a:lnTo>
                  <a:lnTo>
                    <a:pt x="4" y="15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6" y="0"/>
                  </a:lnTo>
                  <a:lnTo>
                    <a:pt x="148" y="2"/>
                  </a:lnTo>
                  <a:lnTo>
                    <a:pt x="150" y="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50" y="11"/>
                  </a:lnTo>
                  <a:lnTo>
                    <a:pt x="148" y="13"/>
                  </a:lnTo>
                  <a:lnTo>
                    <a:pt x="146" y="15"/>
                  </a:lnTo>
                  <a:lnTo>
                    <a:pt x="143" y="16"/>
                  </a:lnTo>
                  <a:lnTo>
                    <a:pt x="143" y="1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4CC04E2-952D-4BAB-9359-D43FAF0B7E2D}"/>
              </a:ext>
            </a:extLst>
          </p:cNvPr>
          <p:cNvGrpSpPr/>
          <p:nvPr/>
        </p:nvGrpSpPr>
        <p:grpSpPr>
          <a:xfrm>
            <a:off x="473089" y="2553707"/>
            <a:ext cx="411163" cy="536575"/>
            <a:chOff x="849313" y="312738"/>
            <a:chExt cx="411163" cy="536575"/>
          </a:xfrm>
        </p:grpSpPr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9D27D0AE-5753-4C44-92B9-06F3F5D4CC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9313" y="312738"/>
              <a:ext cx="411163" cy="536575"/>
            </a:xfrm>
            <a:custGeom>
              <a:avLst/>
              <a:gdLst>
                <a:gd name="T0" fmla="*/ 207 w 259"/>
                <a:gd name="T1" fmla="*/ 25 h 338"/>
                <a:gd name="T2" fmla="*/ 207 w 259"/>
                <a:gd name="T3" fmla="*/ 18 h 338"/>
                <a:gd name="T4" fmla="*/ 206 w 259"/>
                <a:gd name="T5" fmla="*/ 11 h 338"/>
                <a:gd name="T6" fmla="*/ 196 w 259"/>
                <a:gd name="T7" fmla="*/ 1 h 338"/>
                <a:gd name="T8" fmla="*/ 189 w 259"/>
                <a:gd name="T9" fmla="*/ 0 h 338"/>
                <a:gd name="T10" fmla="*/ 70 w 259"/>
                <a:gd name="T11" fmla="*/ 0 h 338"/>
                <a:gd name="T12" fmla="*/ 62 w 259"/>
                <a:gd name="T13" fmla="*/ 1 h 338"/>
                <a:gd name="T14" fmla="*/ 53 w 259"/>
                <a:gd name="T15" fmla="*/ 11 h 338"/>
                <a:gd name="T16" fmla="*/ 51 w 259"/>
                <a:gd name="T17" fmla="*/ 18 h 338"/>
                <a:gd name="T18" fmla="*/ 38 w 259"/>
                <a:gd name="T19" fmla="*/ 25 h 338"/>
                <a:gd name="T20" fmla="*/ 31 w 259"/>
                <a:gd name="T21" fmla="*/ 26 h 338"/>
                <a:gd name="T22" fmla="*/ 17 w 259"/>
                <a:gd name="T23" fmla="*/ 32 h 338"/>
                <a:gd name="T24" fmla="*/ 7 w 259"/>
                <a:gd name="T25" fmla="*/ 42 h 338"/>
                <a:gd name="T26" fmla="*/ 1 w 259"/>
                <a:gd name="T27" fmla="*/ 56 h 338"/>
                <a:gd name="T28" fmla="*/ 0 w 259"/>
                <a:gd name="T29" fmla="*/ 298 h 338"/>
                <a:gd name="T30" fmla="*/ 1 w 259"/>
                <a:gd name="T31" fmla="*/ 306 h 338"/>
                <a:gd name="T32" fmla="*/ 7 w 259"/>
                <a:gd name="T33" fmla="*/ 319 h 338"/>
                <a:gd name="T34" fmla="*/ 17 w 259"/>
                <a:gd name="T35" fmla="*/ 330 h 338"/>
                <a:gd name="T36" fmla="*/ 31 w 259"/>
                <a:gd name="T37" fmla="*/ 336 h 338"/>
                <a:gd name="T38" fmla="*/ 220 w 259"/>
                <a:gd name="T39" fmla="*/ 338 h 338"/>
                <a:gd name="T40" fmla="*/ 229 w 259"/>
                <a:gd name="T41" fmla="*/ 336 h 338"/>
                <a:gd name="T42" fmla="*/ 242 w 259"/>
                <a:gd name="T43" fmla="*/ 330 h 338"/>
                <a:gd name="T44" fmla="*/ 253 w 259"/>
                <a:gd name="T45" fmla="*/ 319 h 338"/>
                <a:gd name="T46" fmla="*/ 259 w 259"/>
                <a:gd name="T47" fmla="*/ 306 h 338"/>
                <a:gd name="T48" fmla="*/ 259 w 259"/>
                <a:gd name="T49" fmla="*/ 65 h 338"/>
                <a:gd name="T50" fmla="*/ 259 w 259"/>
                <a:gd name="T51" fmla="*/ 56 h 338"/>
                <a:gd name="T52" fmla="*/ 253 w 259"/>
                <a:gd name="T53" fmla="*/ 42 h 338"/>
                <a:gd name="T54" fmla="*/ 242 w 259"/>
                <a:gd name="T55" fmla="*/ 32 h 338"/>
                <a:gd name="T56" fmla="*/ 229 w 259"/>
                <a:gd name="T57" fmla="*/ 26 h 338"/>
                <a:gd name="T58" fmla="*/ 220 w 259"/>
                <a:gd name="T59" fmla="*/ 25 h 338"/>
                <a:gd name="T60" fmla="*/ 182 w 259"/>
                <a:gd name="T61" fmla="*/ 25 h 338"/>
                <a:gd name="T62" fmla="*/ 78 w 259"/>
                <a:gd name="T63" fmla="*/ 52 h 338"/>
                <a:gd name="T64" fmla="*/ 234 w 259"/>
                <a:gd name="T65" fmla="*/ 298 h 338"/>
                <a:gd name="T66" fmla="*/ 233 w 259"/>
                <a:gd name="T67" fmla="*/ 304 h 338"/>
                <a:gd name="T68" fmla="*/ 225 w 259"/>
                <a:gd name="T69" fmla="*/ 310 h 338"/>
                <a:gd name="T70" fmla="*/ 38 w 259"/>
                <a:gd name="T71" fmla="*/ 311 h 338"/>
                <a:gd name="T72" fmla="*/ 33 w 259"/>
                <a:gd name="T73" fmla="*/ 310 h 338"/>
                <a:gd name="T74" fmla="*/ 26 w 259"/>
                <a:gd name="T75" fmla="*/ 304 h 338"/>
                <a:gd name="T76" fmla="*/ 26 w 259"/>
                <a:gd name="T77" fmla="*/ 65 h 338"/>
                <a:gd name="T78" fmla="*/ 26 w 259"/>
                <a:gd name="T79" fmla="*/ 59 h 338"/>
                <a:gd name="T80" fmla="*/ 33 w 259"/>
                <a:gd name="T81" fmla="*/ 53 h 338"/>
                <a:gd name="T82" fmla="*/ 51 w 259"/>
                <a:gd name="T83" fmla="*/ 52 h 338"/>
                <a:gd name="T84" fmla="*/ 51 w 259"/>
                <a:gd name="T85" fmla="*/ 59 h 338"/>
                <a:gd name="T86" fmla="*/ 53 w 259"/>
                <a:gd name="T87" fmla="*/ 66 h 338"/>
                <a:gd name="T88" fmla="*/ 62 w 259"/>
                <a:gd name="T89" fmla="*/ 76 h 338"/>
                <a:gd name="T90" fmla="*/ 70 w 259"/>
                <a:gd name="T91" fmla="*/ 77 h 338"/>
                <a:gd name="T92" fmla="*/ 189 w 259"/>
                <a:gd name="T93" fmla="*/ 77 h 338"/>
                <a:gd name="T94" fmla="*/ 196 w 259"/>
                <a:gd name="T95" fmla="*/ 76 h 338"/>
                <a:gd name="T96" fmla="*/ 206 w 259"/>
                <a:gd name="T97" fmla="*/ 66 h 338"/>
                <a:gd name="T98" fmla="*/ 207 w 259"/>
                <a:gd name="T99" fmla="*/ 59 h 338"/>
                <a:gd name="T100" fmla="*/ 220 w 259"/>
                <a:gd name="T101" fmla="*/ 52 h 338"/>
                <a:gd name="T102" fmla="*/ 225 w 259"/>
                <a:gd name="T103" fmla="*/ 53 h 338"/>
                <a:gd name="T104" fmla="*/ 233 w 259"/>
                <a:gd name="T105" fmla="*/ 59 h 338"/>
                <a:gd name="T106" fmla="*/ 234 w 259"/>
                <a:gd name="T107" fmla="*/ 29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9" h="338">
                  <a:moveTo>
                    <a:pt x="220" y="25"/>
                  </a:moveTo>
                  <a:lnTo>
                    <a:pt x="207" y="25"/>
                  </a:lnTo>
                  <a:lnTo>
                    <a:pt x="207" y="18"/>
                  </a:lnTo>
                  <a:lnTo>
                    <a:pt x="207" y="18"/>
                  </a:lnTo>
                  <a:lnTo>
                    <a:pt x="207" y="14"/>
                  </a:lnTo>
                  <a:lnTo>
                    <a:pt x="206" y="11"/>
                  </a:lnTo>
                  <a:lnTo>
                    <a:pt x="202" y="5"/>
                  </a:lnTo>
                  <a:lnTo>
                    <a:pt x="196" y="1"/>
                  </a:lnTo>
                  <a:lnTo>
                    <a:pt x="193" y="0"/>
                  </a:lnTo>
                  <a:lnTo>
                    <a:pt x="189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2" y="1"/>
                  </a:lnTo>
                  <a:lnTo>
                    <a:pt x="56" y="5"/>
                  </a:lnTo>
                  <a:lnTo>
                    <a:pt x="53" y="11"/>
                  </a:lnTo>
                  <a:lnTo>
                    <a:pt x="51" y="14"/>
                  </a:lnTo>
                  <a:lnTo>
                    <a:pt x="51" y="18"/>
                  </a:lnTo>
                  <a:lnTo>
                    <a:pt x="51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1" y="26"/>
                  </a:lnTo>
                  <a:lnTo>
                    <a:pt x="24" y="29"/>
                  </a:lnTo>
                  <a:lnTo>
                    <a:pt x="17" y="32"/>
                  </a:lnTo>
                  <a:lnTo>
                    <a:pt x="10" y="37"/>
                  </a:lnTo>
                  <a:lnTo>
                    <a:pt x="7" y="42"/>
                  </a:lnTo>
                  <a:lnTo>
                    <a:pt x="3" y="49"/>
                  </a:lnTo>
                  <a:lnTo>
                    <a:pt x="1" y="56"/>
                  </a:lnTo>
                  <a:lnTo>
                    <a:pt x="0" y="65"/>
                  </a:lnTo>
                  <a:lnTo>
                    <a:pt x="0" y="298"/>
                  </a:lnTo>
                  <a:lnTo>
                    <a:pt x="0" y="298"/>
                  </a:lnTo>
                  <a:lnTo>
                    <a:pt x="1" y="306"/>
                  </a:lnTo>
                  <a:lnTo>
                    <a:pt x="3" y="313"/>
                  </a:lnTo>
                  <a:lnTo>
                    <a:pt x="7" y="319"/>
                  </a:lnTo>
                  <a:lnTo>
                    <a:pt x="10" y="325"/>
                  </a:lnTo>
                  <a:lnTo>
                    <a:pt x="17" y="330"/>
                  </a:lnTo>
                  <a:lnTo>
                    <a:pt x="24" y="334"/>
                  </a:lnTo>
                  <a:lnTo>
                    <a:pt x="31" y="336"/>
                  </a:lnTo>
                  <a:lnTo>
                    <a:pt x="38" y="338"/>
                  </a:lnTo>
                  <a:lnTo>
                    <a:pt x="220" y="338"/>
                  </a:lnTo>
                  <a:lnTo>
                    <a:pt x="220" y="338"/>
                  </a:lnTo>
                  <a:lnTo>
                    <a:pt x="229" y="336"/>
                  </a:lnTo>
                  <a:lnTo>
                    <a:pt x="236" y="334"/>
                  </a:lnTo>
                  <a:lnTo>
                    <a:pt x="242" y="330"/>
                  </a:lnTo>
                  <a:lnTo>
                    <a:pt x="248" y="325"/>
                  </a:lnTo>
                  <a:lnTo>
                    <a:pt x="253" y="319"/>
                  </a:lnTo>
                  <a:lnTo>
                    <a:pt x="257" y="313"/>
                  </a:lnTo>
                  <a:lnTo>
                    <a:pt x="259" y="306"/>
                  </a:lnTo>
                  <a:lnTo>
                    <a:pt x="259" y="298"/>
                  </a:lnTo>
                  <a:lnTo>
                    <a:pt x="259" y="65"/>
                  </a:lnTo>
                  <a:lnTo>
                    <a:pt x="259" y="65"/>
                  </a:lnTo>
                  <a:lnTo>
                    <a:pt x="259" y="56"/>
                  </a:lnTo>
                  <a:lnTo>
                    <a:pt x="257" y="49"/>
                  </a:lnTo>
                  <a:lnTo>
                    <a:pt x="253" y="42"/>
                  </a:lnTo>
                  <a:lnTo>
                    <a:pt x="248" y="37"/>
                  </a:lnTo>
                  <a:lnTo>
                    <a:pt x="242" y="32"/>
                  </a:lnTo>
                  <a:lnTo>
                    <a:pt x="236" y="29"/>
                  </a:lnTo>
                  <a:lnTo>
                    <a:pt x="229" y="26"/>
                  </a:lnTo>
                  <a:lnTo>
                    <a:pt x="220" y="25"/>
                  </a:lnTo>
                  <a:lnTo>
                    <a:pt x="220" y="25"/>
                  </a:lnTo>
                  <a:close/>
                  <a:moveTo>
                    <a:pt x="78" y="25"/>
                  </a:moveTo>
                  <a:lnTo>
                    <a:pt x="182" y="25"/>
                  </a:lnTo>
                  <a:lnTo>
                    <a:pt x="182" y="52"/>
                  </a:lnTo>
                  <a:lnTo>
                    <a:pt x="78" y="52"/>
                  </a:lnTo>
                  <a:lnTo>
                    <a:pt x="78" y="25"/>
                  </a:lnTo>
                  <a:close/>
                  <a:moveTo>
                    <a:pt x="234" y="298"/>
                  </a:moveTo>
                  <a:lnTo>
                    <a:pt x="234" y="298"/>
                  </a:lnTo>
                  <a:lnTo>
                    <a:pt x="233" y="304"/>
                  </a:lnTo>
                  <a:lnTo>
                    <a:pt x="230" y="307"/>
                  </a:lnTo>
                  <a:lnTo>
                    <a:pt x="225" y="310"/>
                  </a:lnTo>
                  <a:lnTo>
                    <a:pt x="220" y="311"/>
                  </a:lnTo>
                  <a:lnTo>
                    <a:pt x="38" y="311"/>
                  </a:lnTo>
                  <a:lnTo>
                    <a:pt x="38" y="311"/>
                  </a:lnTo>
                  <a:lnTo>
                    <a:pt x="33" y="310"/>
                  </a:lnTo>
                  <a:lnTo>
                    <a:pt x="30" y="307"/>
                  </a:lnTo>
                  <a:lnTo>
                    <a:pt x="26" y="304"/>
                  </a:lnTo>
                  <a:lnTo>
                    <a:pt x="26" y="298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6" y="59"/>
                  </a:lnTo>
                  <a:lnTo>
                    <a:pt x="30" y="55"/>
                  </a:lnTo>
                  <a:lnTo>
                    <a:pt x="33" y="53"/>
                  </a:lnTo>
                  <a:lnTo>
                    <a:pt x="38" y="52"/>
                  </a:lnTo>
                  <a:lnTo>
                    <a:pt x="51" y="52"/>
                  </a:lnTo>
                  <a:lnTo>
                    <a:pt x="51" y="59"/>
                  </a:lnTo>
                  <a:lnTo>
                    <a:pt x="51" y="59"/>
                  </a:lnTo>
                  <a:lnTo>
                    <a:pt x="51" y="62"/>
                  </a:lnTo>
                  <a:lnTo>
                    <a:pt x="53" y="66"/>
                  </a:lnTo>
                  <a:lnTo>
                    <a:pt x="56" y="72"/>
                  </a:lnTo>
                  <a:lnTo>
                    <a:pt x="62" y="76"/>
                  </a:lnTo>
                  <a:lnTo>
                    <a:pt x="66" y="77"/>
                  </a:lnTo>
                  <a:lnTo>
                    <a:pt x="70" y="77"/>
                  </a:lnTo>
                  <a:lnTo>
                    <a:pt x="189" y="77"/>
                  </a:lnTo>
                  <a:lnTo>
                    <a:pt x="189" y="77"/>
                  </a:lnTo>
                  <a:lnTo>
                    <a:pt x="193" y="77"/>
                  </a:lnTo>
                  <a:lnTo>
                    <a:pt x="196" y="76"/>
                  </a:lnTo>
                  <a:lnTo>
                    <a:pt x="202" y="72"/>
                  </a:lnTo>
                  <a:lnTo>
                    <a:pt x="206" y="66"/>
                  </a:lnTo>
                  <a:lnTo>
                    <a:pt x="207" y="62"/>
                  </a:lnTo>
                  <a:lnTo>
                    <a:pt x="207" y="59"/>
                  </a:lnTo>
                  <a:lnTo>
                    <a:pt x="207" y="52"/>
                  </a:lnTo>
                  <a:lnTo>
                    <a:pt x="220" y="52"/>
                  </a:lnTo>
                  <a:lnTo>
                    <a:pt x="220" y="52"/>
                  </a:lnTo>
                  <a:lnTo>
                    <a:pt x="225" y="53"/>
                  </a:lnTo>
                  <a:lnTo>
                    <a:pt x="230" y="55"/>
                  </a:lnTo>
                  <a:lnTo>
                    <a:pt x="233" y="59"/>
                  </a:lnTo>
                  <a:lnTo>
                    <a:pt x="234" y="65"/>
                  </a:lnTo>
                  <a:lnTo>
                    <a:pt x="234" y="29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6B2B3171-D9C5-4D7F-953D-C4D1F1DC5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" y="730251"/>
              <a:ext cx="23813" cy="23813"/>
            </a:xfrm>
            <a:custGeom>
              <a:avLst/>
              <a:gdLst>
                <a:gd name="T0" fmla="*/ 15 w 15"/>
                <a:gd name="T1" fmla="*/ 8 h 15"/>
                <a:gd name="T2" fmla="*/ 15 w 15"/>
                <a:gd name="T3" fmla="*/ 8 h 15"/>
                <a:gd name="T4" fmla="*/ 14 w 15"/>
                <a:gd name="T5" fmla="*/ 5 h 15"/>
                <a:gd name="T6" fmla="*/ 13 w 15"/>
                <a:gd name="T7" fmla="*/ 2 h 15"/>
                <a:gd name="T8" fmla="*/ 11 w 15"/>
                <a:gd name="T9" fmla="*/ 1 h 15"/>
                <a:gd name="T10" fmla="*/ 7 w 15"/>
                <a:gd name="T11" fmla="*/ 0 h 15"/>
                <a:gd name="T12" fmla="*/ 7 w 15"/>
                <a:gd name="T13" fmla="*/ 0 h 15"/>
                <a:gd name="T14" fmla="*/ 4 w 15"/>
                <a:gd name="T15" fmla="*/ 1 h 15"/>
                <a:gd name="T16" fmla="*/ 2 w 15"/>
                <a:gd name="T17" fmla="*/ 2 h 15"/>
                <a:gd name="T18" fmla="*/ 0 w 15"/>
                <a:gd name="T19" fmla="*/ 5 h 15"/>
                <a:gd name="T20" fmla="*/ 0 w 15"/>
                <a:gd name="T21" fmla="*/ 8 h 15"/>
                <a:gd name="T22" fmla="*/ 0 w 15"/>
                <a:gd name="T23" fmla="*/ 8 h 15"/>
                <a:gd name="T24" fmla="*/ 0 w 15"/>
                <a:gd name="T25" fmla="*/ 11 h 15"/>
                <a:gd name="T26" fmla="*/ 2 w 15"/>
                <a:gd name="T27" fmla="*/ 13 h 15"/>
                <a:gd name="T28" fmla="*/ 4 w 15"/>
                <a:gd name="T29" fmla="*/ 15 h 15"/>
                <a:gd name="T30" fmla="*/ 7 w 15"/>
                <a:gd name="T31" fmla="*/ 15 h 15"/>
                <a:gd name="T32" fmla="*/ 7 w 15"/>
                <a:gd name="T33" fmla="*/ 15 h 15"/>
                <a:gd name="T34" fmla="*/ 11 w 15"/>
                <a:gd name="T35" fmla="*/ 15 h 15"/>
                <a:gd name="T36" fmla="*/ 13 w 15"/>
                <a:gd name="T37" fmla="*/ 13 h 15"/>
                <a:gd name="T38" fmla="*/ 14 w 15"/>
                <a:gd name="T39" fmla="*/ 11 h 15"/>
                <a:gd name="T40" fmla="*/ 15 w 15"/>
                <a:gd name="T41" fmla="*/ 8 h 15"/>
                <a:gd name="T42" fmla="*/ 15 w 15"/>
                <a:gd name="T4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lnTo>
                    <a:pt x="15" y="8"/>
                  </a:lnTo>
                  <a:lnTo>
                    <a:pt x="14" y="5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3" y="13"/>
                  </a:lnTo>
                  <a:lnTo>
                    <a:pt x="14" y="11"/>
                  </a:lnTo>
                  <a:lnTo>
                    <a:pt x="15" y="8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B6175EC0-7BB3-49E0-8E02-03D15B79F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438" y="730251"/>
              <a:ext cx="238125" cy="23813"/>
            </a:xfrm>
            <a:custGeom>
              <a:avLst/>
              <a:gdLst>
                <a:gd name="T0" fmla="*/ 143 w 150"/>
                <a:gd name="T1" fmla="*/ 15 h 15"/>
                <a:gd name="T2" fmla="*/ 8 w 150"/>
                <a:gd name="T3" fmla="*/ 15 h 15"/>
                <a:gd name="T4" fmla="*/ 8 w 150"/>
                <a:gd name="T5" fmla="*/ 15 h 15"/>
                <a:gd name="T6" fmla="*/ 4 w 150"/>
                <a:gd name="T7" fmla="*/ 15 h 15"/>
                <a:gd name="T8" fmla="*/ 2 w 150"/>
                <a:gd name="T9" fmla="*/ 13 h 15"/>
                <a:gd name="T10" fmla="*/ 1 w 150"/>
                <a:gd name="T11" fmla="*/ 11 h 15"/>
                <a:gd name="T12" fmla="*/ 0 w 150"/>
                <a:gd name="T13" fmla="*/ 8 h 15"/>
                <a:gd name="T14" fmla="*/ 0 w 150"/>
                <a:gd name="T15" fmla="*/ 8 h 15"/>
                <a:gd name="T16" fmla="*/ 1 w 150"/>
                <a:gd name="T17" fmla="*/ 5 h 15"/>
                <a:gd name="T18" fmla="*/ 2 w 150"/>
                <a:gd name="T19" fmla="*/ 2 h 15"/>
                <a:gd name="T20" fmla="*/ 4 w 150"/>
                <a:gd name="T21" fmla="*/ 1 h 15"/>
                <a:gd name="T22" fmla="*/ 8 w 150"/>
                <a:gd name="T23" fmla="*/ 0 h 15"/>
                <a:gd name="T24" fmla="*/ 143 w 150"/>
                <a:gd name="T25" fmla="*/ 0 h 15"/>
                <a:gd name="T26" fmla="*/ 143 w 150"/>
                <a:gd name="T27" fmla="*/ 0 h 15"/>
                <a:gd name="T28" fmla="*/ 146 w 150"/>
                <a:gd name="T29" fmla="*/ 1 h 15"/>
                <a:gd name="T30" fmla="*/ 148 w 150"/>
                <a:gd name="T31" fmla="*/ 2 h 15"/>
                <a:gd name="T32" fmla="*/ 150 w 150"/>
                <a:gd name="T33" fmla="*/ 5 h 15"/>
                <a:gd name="T34" fmla="*/ 150 w 150"/>
                <a:gd name="T35" fmla="*/ 8 h 15"/>
                <a:gd name="T36" fmla="*/ 150 w 150"/>
                <a:gd name="T37" fmla="*/ 8 h 15"/>
                <a:gd name="T38" fmla="*/ 150 w 150"/>
                <a:gd name="T39" fmla="*/ 11 h 15"/>
                <a:gd name="T40" fmla="*/ 148 w 150"/>
                <a:gd name="T41" fmla="*/ 13 h 15"/>
                <a:gd name="T42" fmla="*/ 146 w 150"/>
                <a:gd name="T43" fmla="*/ 15 h 15"/>
                <a:gd name="T44" fmla="*/ 143 w 150"/>
                <a:gd name="T45" fmla="*/ 15 h 15"/>
                <a:gd name="T46" fmla="*/ 143 w 150"/>
                <a:gd name="T4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15">
                  <a:moveTo>
                    <a:pt x="143" y="15"/>
                  </a:moveTo>
                  <a:lnTo>
                    <a:pt x="8" y="15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2"/>
                  </a:lnTo>
                  <a:lnTo>
                    <a:pt x="4" y="1"/>
                  </a:lnTo>
                  <a:lnTo>
                    <a:pt x="8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6" y="1"/>
                  </a:lnTo>
                  <a:lnTo>
                    <a:pt x="148" y="2"/>
                  </a:lnTo>
                  <a:lnTo>
                    <a:pt x="150" y="5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1"/>
                  </a:lnTo>
                  <a:lnTo>
                    <a:pt x="148" y="13"/>
                  </a:lnTo>
                  <a:lnTo>
                    <a:pt x="146" y="15"/>
                  </a:lnTo>
                  <a:lnTo>
                    <a:pt x="143" y="15"/>
                  </a:lnTo>
                  <a:lnTo>
                    <a:pt x="143" y="1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D7A42E47-2442-43B7-9AD8-A56C209F5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" y="647701"/>
              <a:ext cx="23813" cy="25400"/>
            </a:xfrm>
            <a:custGeom>
              <a:avLst/>
              <a:gdLst>
                <a:gd name="T0" fmla="*/ 15 w 15"/>
                <a:gd name="T1" fmla="*/ 8 h 16"/>
                <a:gd name="T2" fmla="*/ 15 w 15"/>
                <a:gd name="T3" fmla="*/ 8 h 16"/>
                <a:gd name="T4" fmla="*/ 14 w 15"/>
                <a:gd name="T5" fmla="*/ 5 h 16"/>
                <a:gd name="T6" fmla="*/ 13 w 15"/>
                <a:gd name="T7" fmla="*/ 2 h 16"/>
                <a:gd name="T8" fmla="*/ 11 w 15"/>
                <a:gd name="T9" fmla="*/ 1 h 16"/>
                <a:gd name="T10" fmla="*/ 7 w 15"/>
                <a:gd name="T11" fmla="*/ 0 h 16"/>
                <a:gd name="T12" fmla="*/ 7 w 15"/>
                <a:gd name="T13" fmla="*/ 0 h 16"/>
                <a:gd name="T14" fmla="*/ 4 w 15"/>
                <a:gd name="T15" fmla="*/ 1 h 16"/>
                <a:gd name="T16" fmla="*/ 2 w 15"/>
                <a:gd name="T17" fmla="*/ 2 h 16"/>
                <a:gd name="T18" fmla="*/ 0 w 15"/>
                <a:gd name="T19" fmla="*/ 5 h 16"/>
                <a:gd name="T20" fmla="*/ 0 w 15"/>
                <a:gd name="T21" fmla="*/ 8 h 16"/>
                <a:gd name="T22" fmla="*/ 0 w 15"/>
                <a:gd name="T23" fmla="*/ 8 h 16"/>
                <a:gd name="T24" fmla="*/ 0 w 15"/>
                <a:gd name="T25" fmla="*/ 11 h 16"/>
                <a:gd name="T26" fmla="*/ 2 w 15"/>
                <a:gd name="T27" fmla="*/ 13 h 16"/>
                <a:gd name="T28" fmla="*/ 4 w 15"/>
                <a:gd name="T29" fmla="*/ 14 h 16"/>
                <a:gd name="T30" fmla="*/ 7 w 15"/>
                <a:gd name="T31" fmla="*/ 16 h 16"/>
                <a:gd name="T32" fmla="*/ 7 w 15"/>
                <a:gd name="T33" fmla="*/ 16 h 16"/>
                <a:gd name="T34" fmla="*/ 11 w 15"/>
                <a:gd name="T35" fmla="*/ 14 h 16"/>
                <a:gd name="T36" fmla="*/ 13 w 15"/>
                <a:gd name="T37" fmla="*/ 13 h 16"/>
                <a:gd name="T38" fmla="*/ 14 w 15"/>
                <a:gd name="T39" fmla="*/ 11 h 16"/>
                <a:gd name="T40" fmla="*/ 15 w 15"/>
                <a:gd name="T41" fmla="*/ 8 h 16"/>
                <a:gd name="T42" fmla="*/ 15 w 15"/>
                <a:gd name="T4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16">
                  <a:moveTo>
                    <a:pt x="15" y="8"/>
                  </a:moveTo>
                  <a:lnTo>
                    <a:pt x="15" y="8"/>
                  </a:lnTo>
                  <a:lnTo>
                    <a:pt x="14" y="5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1" y="14"/>
                  </a:lnTo>
                  <a:lnTo>
                    <a:pt x="13" y="13"/>
                  </a:lnTo>
                  <a:lnTo>
                    <a:pt x="14" y="11"/>
                  </a:lnTo>
                  <a:lnTo>
                    <a:pt x="15" y="8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958FBD76-F162-4E5D-83B0-9E47CD659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438" y="647701"/>
              <a:ext cx="238125" cy="25400"/>
            </a:xfrm>
            <a:custGeom>
              <a:avLst/>
              <a:gdLst>
                <a:gd name="T0" fmla="*/ 143 w 150"/>
                <a:gd name="T1" fmla="*/ 16 h 16"/>
                <a:gd name="T2" fmla="*/ 8 w 150"/>
                <a:gd name="T3" fmla="*/ 16 h 16"/>
                <a:gd name="T4" fmla="*/ 8 w 150"/>
                <a:gd name="T5" fmla="*/ 16 h 16"/>
                <a:gd name="T6" fmla="*/ 4 w 150"/>
                <a:gd name="T7" fmla="*/ 14 h 16"/>
                <a:gd name="T8" fmla="*/ 2 w 150"/>
                <a:gd name="T9" fmla="*/ 13 h 16"/>
                <a:gd name="T10" fmla="*/ 1 w 150"/>
                <a:gd name="T11" fmla="*/ 11 h 16"/>
                <a:gd name="T12" fmla="*/ 0 w 150"/>
                <a:gd name="T13" fmla="*/ 8 h 16"/>
                <a:gd name="T14" fmla="*/ 0 w 150"/>
                <a:gd name="T15" fmla="*/ 8 h 16"/>
                <a:gd name="T16" fmla="*/ 1 w 150"/>
                <a:gd name="T17" fmla="*/ 5 h 16"/>
                <a:gd name="T18" fmla="*/ 2 w 150"/>
                <a:gd name="T19" fmla="*/ 2 h 16"/>
                <a:gd name="T20" fmla="*/ 4 w 150"/>
                <a:gd name="T21" fmla="*/ 1 h 16"/>
                <a:gd name="T22" fmla="*/ 8 w 150"/>
                <a:gd name="T23" fmla="*/ 0 h 16"/>
                <a:gd name="T24" fmla="*/ 143 w 150"/>
                <a:gd name="T25" fmla="*/ 0 h 16"/>
                <a:gd name="T26" fmla="*/ 143 w 150"/>
                <a:gd name="T27" fmla="*/ 0 h 16"/>
                <a:gd name="T28" fmla="*/ 146 w 150"/>
                <a:gd name="T29" fmla="*/ 1 h 16"/>
                <a:gd name="T30" fmla="*/ 148 w 150"/>
                <a:gd name="T31" fmla="*/ 2 h 16"/>
                <a:gd name="T32" fmla="*/ 150 w 150"/>
                <a:gd name="T33" fmla="*/ 5 h 16"/>
                <a:gd name="T34" fmla="*/ 150 w 150"/>
                <a:gd name="T35" fmla="*/ 8 h 16"/>
                <a:gd name="T36" fmla="*/ 150 w 150"/>
                <a:gd name="T37" fmla="*/ 8 h 16"/>
                <a:gd name="T38" fmla="*/ 150 w 150"/>
                <a:gd name="T39" fmla="*/ 11 h 16"/>
                <a:gd name="T40" fmla="*/ 148 w 150"/>
                <a:gd name="T41" fmla="*/ 13 h 16"/>
                <a:gd name="T42" fmla="*/ 146 w 150"/>
                <a:gd name="T43" fmla="*/ 14 h 16"/>
                <a:gd name="T44" fmla="*/ 143 w 150"/>
                <a:gd name="T45" fmla="*/ 16 h 16"/>
                <a:gd name="T46" fmla="*/ 143 w 150"/>
                <a:gd name="T4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16">
                  <a:moveTo>
                    <a:pt x="143" y="16"/>
                  </a:moveTo>
                  <a:lnTo>
                    <a:pt x="8" y="16"/>
                  </a:lnTo>
                  <a:lnTo>
                    <a:pt x="8" y="16"/>
                  </a:lnTo>
                  <a:lnTo>
                    <a:pt x="4" y="14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2"/>
                  </a:lnTo>
                  <a:lnTo>
                    <a:pt x="4" y="1"/>
                  </a:lnTo>
                  <a:lnTo>
                    <a:pt x="8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6" y="1"/>
                  </a:lnTo>
                  <a:lnTo>
                    <a:pt x="148" y="2"/>
                  </a:lnTo>
                  <a:lnTo>
                    <a:pt x="150" y="5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1"/>
                  </a:lnTo>
                  <a:lnTo>
                    <a:pt x="148" y="13"/>
                  </a:lnTo>
                  <a:lnTo>
                    <a:pt x="146" y="14"/>
                  </a:lnTo>
                  <a:lnTo>
                    <a:pt x="143" y="16"/>
                  </a:lnTo>
                  <a:lnTo>
                    <a:pt x="143" y="1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71B499EC-8C36-44D9-9844-67C8B4C94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" y="565151"/>
              <a:ext cx="23813" cy="25400"/>
            </a:xfrm>
            <a:custGeom>
              <a:avLst/>
              <a:gdLst>
                <a:gd name="T0" fmla="*/ 15 w 15"/>
                <a:gd name="T1" fmla="*/ 7 h 16"/>
                <a:gd name="T2" fmla="*/ 15 w 15"/>
                <a:gd name="T3" fmla="*/ 7 h 16"/>
                <a:gd name="T4" fmla="*/ 14 w 15"/>
                <a:gd name="T5" fmla="*/ 5 h 16"/>
                <a:gd name="T6" fmla="*/ 13 w 15"/>
                <a:gd name="T7" fmla="*/ 2 h 16"/>
                <a:gd name="T8" fmla="*/ 11 w 15"/>
                <a:gd name="T9" fmla="*/ 0 h 16"/>
                <a:gd name="T10" fmla="*/ 7 w 15"/>
                <a:gd name="T11" fmla="*/ 0 h 16"/>
                <a:gd name="T12" fmla="*/ 7 w 15"/>
                <a:gd name="T13" fmla="*/ 0 h 16"/>
                <a:gd name="T14" fmla="*/ 4 w 15"/>
                <a:gd name="T15" fmla="*/ 0 h 16"/>
                <a:gd name="T16" fmla="*/ 2 w 15"/>
                <a:gd name="T17" fmla="*/ 2 h 16"/>
                <a:gd name="T18" fmla="*/ 0 w 15"/>
                <a:gd name="T19" fmla="*/ 5 h 16"/>
                <a:gd name="T20" fmla="*/ 0 w 15"/>
                <a:gd name="T21" fmla="*/ 7 h 16"/>
                <a:gd name="T22" fmla="*/ 0 w 15"/>
                <a:gd name="T23" fmla="*/ 7 h 16"/>
                <a:gd name="T24" fmla="*/ 0 w 15"/>
                <a:gd name="T25" fmla="*/ 11 h 16"/>
                <a:gd name="T26" fmla="*/ 2 w 15"/>
                <a:gd name="T27" fmla="*/ 13 h 16"/>
                <a:gd name="T28" fmla="*/ 4 w 15"/>
                <a:gd name="T29" fmla="*/ 14 h 16"/>
                <a:gd name="T30" fmla="*/ 7 w 15"/>
                <a:gd name="T31" fmla="*/ 16 h 16"/>
                <a:gd name="T32" fmla="*/ 7 w 15"/>
                <a:gd name="T33" fmla="*/ 16 h 16"/>
                <a:gd name="T34" fmla="*/ 11 w 15"/>
                <a:gd name="T35" fmla="*/ 14 h 16"/>
                <a:gd name="T36" fmla="*/ 13 w 15"/>
                <a:gd name="T37" fmla="*/ 13 h 16"/>
                <a:gd name="T38" fmla="*/ 14 w 15"/>
                <a:gd name="T39" fmla="*/ 11 h 16"/>
                <a:gd name="T40" fmla="*/ 15 w 15"/>
                <a:gd name="T41" fmla="*/ 7 h 16"/>
                <a:gd name="T42" fmla="*/ 15 w 15"/>
                <a:gd name="T4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16">
                  <a:moveTo>
                    <a:pt x="15" y="7"/>
                  </a:moveTo>
                  <a:lnTo>
                    <a:pt x="15" y="7"/>
                  </a:lnTo>
                  <a:lnTo>
                    <a:pt x="14" y="5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1" y="14"/>
                  </a:lnTo>
                  <a:lnTo>
                    <a:pt x="13" y="13"/>
                  </a:lnTo>
                  <a:lnTo>
                    <a:pt x="14" y="11"/>
                  </a:lnTo>
                  <a:lnTo>
                    <a:pt x="15" y="7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8E7DFE09-F95B-4A3F-8D3F-02A6D8E5E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438" y="565151"/>
              <a:ext cx="238125" cy="25400"/>
            </a:xfrm>
            <a:custGeom>
              <a:avLst/>
              <a:gdLst>
                <a:gd name="T0" fmla="*/ 143 w 150"/>
                <a:gd name="T1" fmla="*/ 16 h 16"/>
                <a:gd name="T2" fmla="*/ 8 w 150"/>
                <a:gd name="T3" fmla="*/ 16 h 16"/>
                <a:gd name="T4" fmla="*/ 8 w 150"/>
                <a:gd name="T5" fmla="*/ 16 h 16"/>
                <a:gd name="T6" fmla="*/ 4 w 150"/>
                <a:gd name="T7" fmla="*/ 14 h 16"/>
                <a:gd name="T8" fmla="*/ 2 w 150"/>
                <a:gd name="T9" fmla="*/ 13 h 16"/>
                <a:gd name="T10" fmla="*/ 1 w 150"/>
                <a:gd name="T11" fmla="*/ 11 h 16"/>
                <a:gd name="T12" fmla="*/ 0 w 150"/>
                <a:gd name="T13" fmla="*/ 7 h 16"/>
                <a:gd name="T14" fmla="*/ 0 w 150"/>
                <a:gd name="T15" fmla="*/ 7 h 16"/>
                <a:gd name="T16" fmla="*/ 1 w 150"/>
                <a:gd name="T17" fmla="*/ 5 h 16"/>
                <a:gd name="T18" fmla="*/ 2 w 150"/>
                <a:gd name="T19" fmla="*/ 2 h 16"/>
                <a:gd name="T20" fmla="*/ 4 w 150"/>
                <a:gd name="T21" fmla="*/ 0 h 16"/>
                <a:gd name="T22" fmla="*/ 8 w 150"/>
                <a:gd name="T23" fmla="*/ 0 h 16"/>
                <a:gd name="T24" fmla="*/ 143 w 150"/>
                <a:gd name="T25" fmla="*/ 0 h 16"/>
                <a:gd name="T26" fmla="*/ 143 w 150"/>
                <a:gd name="T27" fmla="*/ 0 h 16"/>
                <a:gd name="T28" fmla="*/ 146 w 150"/>
                <a:gd name="T29" fmla="*/ 0 h 16"/>
                <a:gd name="T30" fmla="*/ 148 w 150"/>
                <a:gd name="T31" fmla="*/ 2 h 16"/>
                <a:gd name="T32" fmla="*/ 150 w 150"/>
                <a:gd name="T33" fmla="*/ 5 h 16"/>
                <a:gd name="T34" fmla="*/ 150 w 150"/>
                <a:gd name="T35" fmla="*/ 7 h 16"/>
                <a:gd name="T36" fmla="*/ 150 w 150"/>
                <a:gd name="T37" fmla="*/ 7 h 16"/>
                <a:gd name="T38" fmla="*/ 150 w 150"/>
                <a:gd name="T39" fmla="*/ 11 h 16"/>
                <a:gd name="T40" fmla="*/ 148 w 150"/>
                <a:gd name="T41" fmla="*/ 13 h 16"/>
                <a:gd name="T42" fmla="*/ 146 w 150"/>
                <a:gd name="T43" fmla="*/ 14 h 16"/>
                <a:gd name="T44" fmla="*/ 143 w 150"/>
                <a:gd name="T45" fmla="*/ 16 h 16"/>
                <a:gd name="T46" fmla="*/ 143 w 150"/>
                <a:gd name="T4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16">
                  <a:moveTo>
                    <a:pt x="143" y="16"/>
                  </a:moveTo>
                  <a:lnTo>
                    <a:pt x="8" y="16"/>
                  </a:lnTo>
                  <a:lnTo>
                    <a:pt x="8" y="16"/>
                  </a:lnTo>
                  <a:lnTo>
                    <a:pt x="4" y="14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6" y="0"/>
                  </a:lnTo>
                  <a:lnTo>
                    <a:pt x="148" y="2"/>
                  </a:lnTo>
                  <a:lnTo>
                    <a:pt x="150" y="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50" y="11"/>
                  </a:lnTo>
                  <a:lnTo>
                    <a:pt x="148" y="13"/>
                  </a:lnTo>
                  <a:lnTo>
                    <a:pt x="146" y="14"/>
                  </a:lnTo>
                  <a:lnTo>
                    <a:pt x="143" y="16"/>
                  </a:lnTo>
                  <a:lnTo>
                    <a:pt x="143" y="1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A68BB059-1A54-4D75-9738-BBB638B7C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" y="482601"/>
              <a:ext cx="23813" cy="25400"/>
            </a:xfrm>
            <a:custGeom>
              <a:avLst/>
              <a:gdLst>
                <a:gd name="T0" fmla="*/ 15 w 15"/>
                <a:gd name="T1" fmla="*/ 7 h 16"/>
                <a:gd name="T2" fmla="*/ 15 w 15"/>
                <a:gd name="T3" fmla="*/ 7 h 16"/>
                <a:gd name="T4" fmla="*/ 14 w 15"/>
                <a:gd name="T5" fmla="*/ 5 h 16"/>
                <a:gd name="T6" fmla="*/ 13 w 15"/>
                <a:gd name="T7" fmla="*/ 2 h 16"/>
                <a:gd name="T8" fmla="*/ 11 w 15"/>
                <a:gd name="T9" fmla="*/ 0 h 16"/>
                <a:gd name="T10" fmla="*/ 7 w 15"/>
                <a:gd name="T11" fmla="*/ 0 h 16"/>
                <a:gd name="T12" fmla="*/ 7 w 15"/>
                <a:gd name="T13" fmla="*/ 0 h 16"/>
                <a:gd name="T14" fmla="*/ 4 w 15"/>
                <a:gd name="T15" fmla="*/ 0 h 16"/>
                <a:gd name="T16" fmla="*/ 2 w 15"/>
                <a:gd name="T17" fmla="*/ 2 h 16"/>
                <a:gd name="T18" fmla="*/ 0 w 15"/>
                <a:gd name="T19" fmla="*/ 5 h 16"/>
                <a:gd name="T20" fmla="*/ 0 w 15"/>
                <a:gd name="T21" fmla="*/ 7 h 16"/>
                <a:gd name="T22" fmla="*/ 0 w 15"/>
                <a:gd name="T23" fmla="*/ 7 h 16"/>
                <a:gd name="T24" fmla="*/ 0 w 15"/>
                <a:gd name="T25" fmla="*/ 11 h 16"/>
                <a:gd name="T26" fmla="*/ 2 w 15"/>
                <a:gd name="T27" fmla="*/ 13 h 16"/>
                <a:gd name="T28" fmla="*/ 4 w 15"/>
                <a:gd name="T29" fmla="*/ 15 h 16"/>
                <a:gd name="T30" fmla="*/ 7 w 15"/>
                <a:gd name="T31" fmla="*/ 16 h 16"/>
                <a:gd name="T32" fmla="*/ 7 w 15"/>
                <a:gd name="T33" fmla="*/ 16 h 16"/>
                <a:gd name="T34" fmla="*/ 11 w 15"/>
                <a:gd name="T35" fmla="*/ 15 h 16"/>
                <a:gd name="T36" fmla="*/ 13 w 15"/>
                <a:gd name="T37" fmla="*/ 13 h 16"/>
                <a:gd name="T38" fmla="*/ 14 w 15"/>
                <a:gd name="T39" fmla="*/ 11 h 16"/>
                <a:gd name="T40" fmla="*/ 15 w 15"/>
                <a:gd name="T41" fmla="*/ 7 h 16"/>
                <a:gd name="T42" fmla="*/ 15 w 15"/>
                <a:gd name="T4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16">
                  <a:moveTo>
                    <a:pt x="15" y="7"/>
                  </a:moveTo>
                  <a:lnTo>
                    <a:pt x="15" y="7"/>
                  </a:lnTo>
                  <a:lnTo>
                    <a:pt x="14" y="5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1" y="15"/>
                  </a:lnTo>
                  <a:lnTo>
                    <a:pt x="13" y="13"/>
                  </a:lnTo>
                  <a:lnTo>
                    <a:pt x="14" y="11"/>
                  </a:lnTo>
                  <a:lnTo>
                    <a:pt x="15" y="7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4726E23A-A6FB-49EB-9899-104A579C4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438" y="482601"/>
              <a:ext cx="238125" cy="25400"/>
            </a:xfrm>
            <a:custGeom>
              <a:avLst/>
              <a:gdLst>
                <a:gd name="T0" fmla="*/ 143 w 150"/>
                <a:gd name="T1" fmla="*/ 16 h 16"/>
                <a:gd name="T2" fmla="*/ 8 w 150"/>
                <a:gd name="T3" fmla="*/ 16 h 16"/>
                <a:gd name="T4" fmla="*/ 8 w 150"/>
                <a:gd name="T5" fmla="*/ 16 h 16"/>
                <a:gd name="T6" fmla="*/ 4 w 150"/>
                <a:gd name="T7" fmla="*/ 15 h 16"/>
                <a:gd name="T8" fmla="*/ 2 w 150"/>
                <a:gd name="T9" fmla="*/ 13 h 16"/>
                <a:gd name="T10" fmla="*/ 1 w 150"/>
                <a:gd name="T11" fmla="*/ 11 h 16"/>
                <a:gd name="T12" fmla="*/ 0 w 150"/>
                <a:gd name="T13" fmla="*/ 7 h 16"/>
                <a:gd name="T14" fmla="*/ 0 w 150"/>
                <a:gd name="T15" fmla="*/ 7 h 16"/>
                <a:gd name="T16" fmla="*/ 1 w 150"/>
                <a:gd name="T17" fmla="*/ 5 h 16"/>
                <a:gd name="T18" fmla="*/ 2 w 150"/>
                <a:gd name="T19" fmla="*/ 2 h 16"/>
                <a:gd name="T20" fmla="*/ 4 w 150"/>
                <a:gd name="T21" fmla="*/ 0 h 16"/>
                <a:gd name="T22" fmla="*/ 8 w 150"/>
                <a:gd name="T23" fmla="*/ 0 h 16"/>
                <a:gd name="T24" fmla="*/ 143 w 150"/>
                <a:gd name="T25" fmla="*/ 0 h 16"/>
                <a:gd name="T26" fmla="*/ 143 w 150"/>
                <a:gd name="T27" fmla="*/ 0 h 16"/>
                <a:gd name="T28" fmla="*/ 146 w 150"/>
                <a:gd name="T29" fmla="*/ 0 h 16"/>
                <a:gd name="T30" fmla="*/ 148 w 150"/>
                <a:gd name="T31" fmla="*/ 2 h 16"/>
                <a:gd name="T32" fmla="*/ 150 w 150"/>
                <a:gd name="T33" fmla="*/ 5 h 16"/>
                <a:gd name="T34" fmla="*/ 150 w 150"/>
                <a:gd name="T35" fmla="*/ 7 h 16"/>
                <a:gd name="T36" fmla="*/ 150 w 150"/>
                <a:gd name="T37" fmla="*/ 7 h 16"/>
                <a:gd name="T38" fmla="*/ 150 w 150"/>
                <a:gd name="T39" fmla="*/ 11 h 16"/>
                <a:gd name="T40" fmla="*/ 148 w 150"/>
                <a:gd name="T41" fmla="*/ 13 h 16"/>
                <a:gd name="T42" fmla="*/ 146 w 150"/>
                <a:gd name="T43" fmla="*/ 15 h 16"/>
                <a:gd name="T44" fmla="*/ 143 w 150"/>
                <a:gd name="T45" fmla="*/ 16 h 16"/>
                <a:gd name="T46" fmla="*/ 143 w 150"/>
                <a:gd name="T4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16">
                  <a:moveTo>
                    <a:pt x="143" y="16"/>
                  </a:moveTo>
                  <a:lnTo>
                    <a:pt x="8" y="16"/>
                  </a:lnTo>
                  <a:lnTo>
                    <a:pt x="8" y="16"/>
                  </a:lnTo>
                  <a:lnTo>
                    <a:pt x="4" y="15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6" y="0"/>
                  </a:lnTo>
                  <a:lnTo>
                    <a:pt x="148" y="2"/>
                  </a:lnTo>
                  <a:lnTo>
                    <a:pt x="150" y="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50" y="11"/>
                  </a:lnTo>
                  <a:lnTo>
                    <a:pt x="148" y="13"/>
                  </a:lnTo>
                  <a:lnTo>
                    <a:pt x="146" y="15"/>
                  </a:lnTo>
                  <a:lnTo>
                    <a:pt x="143" y="16"/>
                  </a:lnTo>
                  <a:lnTo>
                    <a:pt x="143" y="1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05A77377-A7C5-4771-966C-7EF808F1F573}"/>
              </a:ext>
            </a:extLst>
          </p:cNvPr>
          <p:cNvSpPr/>
          <p:nvPr/>
        </p:nvSpPr>
        <p:spPr>
          <a:xfrm>
            <a:off x="968410" y="126680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Only one element needed, best practice – minimum status &amp; treatment plan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E619B7B-A2BC-46A1-B94F-6100FA3176AB}"/>
              </a:ext>
            </a:extLst>
          </p:cNvPr>
          <p:cNvSpPr/>
          <p:nvPr/>
        </p:nvSpPr>
        <p:spPr>
          <a:xfrm>
            <a:off x="955312" y="188600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Causal Relationships not always presumed – use linking verbiage: “with”, “due to” “associated with”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99B1F55-0B30-485F-A846-F927B22E791C}"/>
              </a:ext>
            </a:extLst>
          </p:cNvPr>
          <p:cNvSpPr/>
          <p:nvPr/>
        </p:nvSpPr>
        <p:spPr>
          <a:xfrm>
            <a:off x="955312" y="253997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ICD 10 defines “history of” as a “past medical condition that no longer exits &amp; condition is not being treated”</a:t>
            </a:r>
          </a:p>
        </p:txBody>
      </p:sp>
    </p:spTree>
    <p:extLst>
      <p:ext uri="{BB962C8B-B14F-4D97-AF65-F5344CB8AC3E}">
        <p14:creationId xmlns:p14="http://schemas.microsoft.com/office/powerpoint/2010/main" val="127691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05E9-E3D9-4DC6-AEB8-A7C0F3D5B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99" y="166978"/>
            <a:ext cx="8741229" cy="939800"/>
          </a:xfrm>
        </p:spPr>
        <p:txBody>
          <a:bodyPr/>
          <a:lstStyle/>
          <a:p>
            <a:br>
              <a:rPr lang="en-US" sz="3200" dirty="0"/>
            </a:br>
            <a:r>
              <a:rPr lang="en-US" sz="3200" dirty="0"/>
              <a:t>Example of MEAT Documentation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28C05E-22A5-42F3-991E-AF994608B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114" y="2597824"/>
            <a:ext cx="8417932" cy="210139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DD2CB-0D02-48B5-9F8B-D7C69F001C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B0D7A103-D5EC-4728-80AF-85E04296FDB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09903"/>
      </p:ext>
    </p:extLst>
  </p:cSld>
  <p:clrMapOvr>
    <a:masterClrMapping/>
  </p:clrMapOvr>
</p:sld>
</file>

<file path=ppt/theme/theme1.xml><?xml version="1.0" encoding="utf-8"?>
<a:theme xmlns:a="http://schemas.openxmlformats.org/drawingml/2006/main" name="NCI Deliverab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CI Deliverabl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Palatino Linotyp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Palatino Linotype" pitchFamily="18" charset="0"/>
          </a:defRPr>
        </a:defPPr>
      </a:lstStyle>
    </a:lnDef>
  </a:objectDefaults>
  <a:extraClrSchemeLst>
    <a:extraClrScheme>
      <a:clrScheme name="NCI Deliverable 1">
        <a:dk1>
          <a:srgbClr val="000000"/>
        </a:dk1>
        <a:lt1>
          <a:srgbClr val="FFFFFF"/>
        </a:lt1>
        <a:dk2>
          <a:srgbClr val="6F6754"/>
        </a:dk2>
        <a:lt2>
          <a:srgbClr val="EAEAEA"/>
        </a:lt2>
        <a:accent1>
          <a:srgbClr val="B887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8C3AF"/>
        </a:accent5>
        <a:accent6>
          <a:srgbClr val="384210"/>
        </a:accent6>
        <a:hlink>
          <a:srgbClr val="093678"/>
        </a:hlink>
        <a:folHlink>
          <a:srgbClr val="A15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Deliverable 2">
        <a:dk1>
          <a:srgbClr val="000000"/>
        </a:dk1>
        <a:lt1>
          <a:srgbClr val="FFFFFF"/>
        </a:lt1>
        <a:dk2>
          <a:srgbClr val="6F6754"/>
        </a:dk2>
        <a:lt2>
          <a:srgbClr val="EAEAEA"/>
        </a:lt2>
        <a:accent1>
          <a:srgbClr val="AB62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2B7AF"/>
        </a:accent5>
        <a:accent6>
          <a:srgbClr val="384210"/>
        </a:accent6>
        <a:hlink>
          <a:srgbClr val="093678"/>
        </a:hlink>
        <a:folHlink>
          <a:srgbClr val="8F2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Deliverable 3">
        <a:dk1>
          <a:srgbClr val="000000"/>
        </a:dk1>
        <a:lt1>
          <a:srgbClr val="FFFFFF"/>
        </a:lt1>
        <a:dk2>
          <a:srgbClr val="6F6754"/>
        </a:dk2>
        <a:lt2>
          <a:srgbClr val="EAEAEA"/>
        </a:lt2>
        <a:accent1>
          <a:srgbClr val="855576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C2B4BD"/>
        </a:accent5>
        <a:accent6>
          <a:srgbClr val="384210"/>
        </a:accent6>
        <a:hlink>
          <a:srgbClr val="A15F00"/>
        </a:hlink>
        <a:folHlink>
          <a:srgbClr val="5C1C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Deliverable 4">
        <a:dk1>
          <a:srgbClr val="000000"/>
        </a:dk1>
        <a:lt1>
          <a:srgbClr val="FFFFFF"/>
        </a:lt1>
        <a:dk2>
          <a:srgbClr val="6F6754"/>
        </a:dk2>
        <a:lt2>
          <a:srgbClr val="EAEAEA"/>
        </a:lt2>
        <a:accent1>
          <a:srgbClr val="46689A"/>
        </a:accent1>
        <a:accent2>
          <a:srgbClr val="5C2801"/>
        </a:accent2>
        <a:accent3>
          <a:srgbClr val="FFFFFF"/>
        </a:accent3>
        <a:accent4>
          <a:srgbClr val="000000"/>
        </a:accent4>
        <a:accent5>
          <a:srgbClr val="B0B9CA"/>
        </a:accent5>
        <a:accent6>
          <a:srgbClr val="532301"/>
        </a:accent6>
        <a:hlink>
          <a:srgbClr val="17524E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Deliverable 5">
        <a:dk1>
          <a:srgbClr val="000000"/>
        </a:dk1>
        <a:lt1>
          <a:srgbClr val="FFFFFF"/>
        </a:lt1>
        <a:dk2>
          <a:srgbClr val="6F6754"/>
        </a:dk2>
        <a:lt2>
          <a:srgbClr val="EAEAEA"/>
        </a:lt2>
        <a:accent1>
          <a:srgbClr val="517D7A"/>
        </a:accent1>
        <a:accent2>
          <a:srgbClr val="A15F00"/>
        </a:accent2>
        <a:accent3>
          <a:srgbClr val="FFFFFF"/>
        </a:accent3>
        <a:accent4>
          <a:srgbClr val="000000"/>
        </a:accent4>
        <a:accent5>
          <a:srgbClr val="B3BFBE"/>
        </a:accent5>
        <a:accent6>
          <a:srgbClr val="915500"/>
        </a:accent6>
        <a:hlink>
          <a:srgbClr val="5C1C49"/>
        </a:hlink>
        <a:folHlink>
          <a:srgbClr val="1752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Deliverable 6">
        <a:dk1>
          <a:srgbClr val="000000"/>
        </a:dk1>
        <a:lt1>
          <a:srgbClr val="FFFFFF"/>
        </a:lt1>
        <a:dk2>
          <a:srgbClr val="6F6754"/>
        </a:dk2>
        <a:lt2>
          <a:srgbClr val="EAEAEA"/>
        </a:lt2>
        <a:accent1>
          <a:srgbClr val="6F774E"/>
        </a:accent1>
        <a:accent2>
          <a:srgbClr val="093678"/>
        </a:accent2>
        <a:accent3>
          <a:srgbClr val="FFFFFF"/>
        </a:accent3>
        <a:accent4>
          <a:srgbClr val="000000"/>
        </a:accent4>
        <a:accent5>
          <a:srgbClr val="BBBDB2"/>
        </a:accent5>
        <a:accent6>
          <a:srgbClr val="07306C"/>
        </a:accent6>
        <a:hlink>
          <a:srgbClr val="8F2E00"/>
        </a:hlink>
        <a:folHlink>
          <a:srgbClr val="3F4A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Deliverable 7">
        <a:dk1>
          <a:srgbClr val="000000"/>
        </a:dk1>
        <a:lt1>
          <a:srgbClr val="FFFFFF"/>
        </a:lt1>
        <a:dk2>
          <a:srgbClr val="6F6754"/>
        </a:dk2>
        <a:lt2>
          <a:srgbClr val="EAEAEA"/>
        </a:lt2>
        <a:accent1>
          <a:srgbClr val="855E40"/>
        </a:accent1>
        <a:accent2>
          <a:srgbClr val="17524E"/>
        </a:accent2>
        <a:accent3>
          <a:srgbClr val="FFFFFF"/>
        </a:accent3>
        <a:accent4>
          <a:srgbClr val="000000"/>
        </a:accent4>
        <a:accent5>
          <a:srgbClr val="C2B6AF"/>
        </a:accent5>
        <a:accent6>
          <a:srgbClr val="144946"/>
        </a:accent6>
        <a:hlink>
          <a:srgbClr val="8F2E00"/>
        </a:hlink>
        <a:folHlink>
          <a:srgbClr val="5C28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06A5E7238A1248999790DDC28D1B1D" ma:contentTypeVersion="1" ma:contentTypeDescription="Create a new document." ma:contentTypeScope="" ma:versionID="b1a513f9a18381adfc0c0140d4e5016b">
  <xsd:schema xmlns:xsd="http://www.w3.org/2001/XMLSchema" xmlns:xs="http://www.w3.org/2001/XMLSchema" xmlns:p="http://schemas.microsoft.com/office/2006/metadata/properties" xmlns:ns2="59d7c32d-751a-4a16-8d9d-1468b007159e" targetNamespace="http://schemas.microsoft.com/office/2006/metadata/properties" ma:root="true" ma:fieldsID="023e786ebe70932c23fb04fccb3d8a73" ns2:_="">
    <xsd:import namespace="59d7c32d-751a-4a16-8d9d-1468b007159e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7c32d-751a-4a16-8d9d-1468b007159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E2EB5A-DDAF-4624-A1B3-3A4DE02CA4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3641C6-F6CA-4C69-A850-A491D11BCE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d7c32d-751a-4a16-8d9d-1468b00715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BE4B5B-6296-42CB-B1AF-D7BB743E1F0C}">
  <ds:schemaRefs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59d7c32d-751a-4a16-8d9d-1468b007159e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100970</TotalTime>
  <Words>1034</Words>
  <Application>Microsoft Office PowerPoint</Application>
  <PresentationFormat>On-screen Show (4:3)</PresentationFormat>
  <Paragraphs>146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Palatino Linotype</vt:lpstr>
      <vt:lpstr>Wingdings</vt:lpstr>
      <vt:lpstr>NCI Deliverable</vt:lpstr>
      <vt:lpstr>1_Custom Design</vt:lpstr>
      <vt:lpstr>Custom Design</vt:lpstr>
      <vt:lpstr>PowerPoint Presentation</vt:lpstr>
      <vt:lpstr> Key Terms </vt:lpstr>
      <vt:lpstr> Medicare Advantage Payment</vt:lpstr>
      <vt:lpstr> HCCs </vt:lpstr>
      <vt:lpstr> Information is Key to Risk Adjustment Payment  </vt:lpstr>
      <vt:lpstr> RAF Score Equates to Reimbursement </vt:lpstr>
      <vt:lpstr> HCC + RAF + Socio-Economic Example </vt:lpstr>
      <vt:lpstr> The Documentation is all about the M.E.A.T. </vt:lpstr>
      <vt:lpstr> Example of MEAT Documentation  </vt:lpstr>
      <vt:lpstr> Documentation Tips – Include Diagnoses from Specialist </vt:lpstr>
      <vt:lpstr> Documentation Tips – “History of” </vt:lpstr>
      <vt:lpstr>    Documentation Tips – Specificity - Obesity   </vt:lpstr>
      <vt:lpstr> Summary </vt:lpstr>
      <vt:lpstr>PowerPoint Presentation</vt:lpstr>
    </vt:vector>
  </TitlesOfParts>
  <Company>Navigant Consulting,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Nayna Aggarwal</dc:creator>
  <cp:lastModifiedBy>Jennifer Hertter</cp:lastModifiedBy>
  <cp:revision>3517</cp:revision>
  <cp:lastPrinted>2021-03-01T15:06:31Z</cp:lastPrinted>
  <dcterms:created xsi:type="dcterms:W3CDTF">2015-06-30T13:26:42Z</dcterms:created>
  <dcterms:modified xsi:type="dcterms:W3CDTF">2021-06-16T19:01:25Z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0x0101001A06A5E7238A1248999790DDC28D1B1D</vt:lpwstr>
  </property>
</Properties>
</file>