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60" r:id="rId2"/>
  </p:sldMasterIdLst>
  <p:notesMasterIdLst>
    <p:notesMasterId r:id="rId16"/>
  </p:notesMasterIdLst>
  <p:handoutMasterIdLst>
    <p:handoutMasterId r:id="rId17"/>
  </p:handoutMasterIdLst>
  <p:sldIdLst>
    <p:sldId id="286" r:id="rId3"/>
    <p:sldId id="293" r:id="rId4"/>
    <p:sldId id="306" r:id="rId5"/>
    <p:sldId id="309" r:id="rId6"/>
    <p:sldId id="310" r:id="rId7"/>
    <p:sldId id="311" r:id="rId8"/>
    <p:sldId id="312" r:id="rId9"/>
    <p:sldId id="313" r:id="rId10"/>
    <p:sldId id="315" r:id="rId11"/>
    <p:sldId id="314" r:id="rId12"/>
    <p:sldId id="299" r:id="rId13"/>
    <p:sldId id="297" r:id="rId14"/>
    <p:sldId id="316" r:id="rId15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7" autoAdjust="0"/>
    <p:restoredTop sz="95013" autoAdjust="0"/>
  </p:normalViewPr>
  <p:slideViewPr>
    <p:cSldViewPr>
      <p:cViewPr varScale="1">
        <p:scale>
          <a:sx n="114" d="100"/>
          <a:sy n="114" d="100"/>
        </p:scale>
        <p:origin x="246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2/8/2023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2/8/2023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/>
              <a:t>2/8/2023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56" y="1066800"/>
            <a:ext cx="9142999" cy="289560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sz="4000" dirty="0"/>
              <a:t>Reducing Rural Colon Cancer Disparities through Multi-level Interventions in Follow-up after Abnormal Screening Tests</a:t>
            </a:r>
            <a:br>
              <a:rPr lang="en-US" sz="4000" dirty="0"/>
            </a:br>
            <a:r>
              <a:rPr lang="en-US" sz="4000" b="1" dirty="0"/>
              <a:t>The SAFESTEP Study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69656" y="5222421"/>
            <a:ext cx="6248400" cy="160020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Aimee S. James, PhD, MPH </a:t>
            </a:r>
          </a:p>
          <a:p>
            <a:pPr algn="ctr"/>
            <a:r>
              <a:rPr lang="en-US" sz="2000" dirty="0"/>
              <a:t>Associate Professor </a:t>
            </a:r>
          </a:p>
          <a:p>
            <a:pPr algn="ctr"/>
            <a:r>
              <a:rPr lang="en-US" sz="2000" dirty="0"/>
              <a:t>Div. of Public Health Sciences, Dept. of Surgery</a:t>
            </a:r>
          </a:p>
          <a:p>
            <a:pPr algn="ctr"/>
            <a:r>
              <a:rPr lang="en-US" sz="2000" dirty="0"/>
              <a:t>Washington University School of Medicine</a:t>
            </a:r>
          </a:p>
        </p:txBody>
      </p:sp>
    </p:spTree>
    <p:extLst>
      <p:ext uri="{BB962C8B-B14F-4D97-AF65-F5344CB8AC3E}">
        <p14:creationId xmlns:p14="http://schemas.microsoft.com/office/powerpoint/2010/main" val="389924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Areas for Further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Currently in the system there is a range of provider level screening rates from 16% to above 80%. </a:t>
            </a:r>
          </a:p>
          <a:p>
            <a:r>
              <a:rPr lang="en-US" dirty="0"/>
              <a:t>One option to help with this could be facilitating access and interest in stool testing when colonoscopy is not immediately available </a:t>
            </a:r>
          </a:p>
          <a:p>
            <a:pPr lvl="1"/>
            <a:r>
              <a:rPr lang="en-US" dirty="0"/>
              <a:t>(e.g., making kits available in clinic rooms, facilitating conversations about stool testing)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47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3812" y="2286000"/>
            <a:ext cx="10287000" cy="1905000"/>
          </a:xfrm>
        </p:spPr>
        <p:txBody>
          <a:bodyPr>
            <a:noAutofit/>
          </a:bodyPr>
          <a:lstStyle/>
          <a:p>
            <a:r>
              <a:rPr lang="en-US" sz="2800" dirty="0"/>
              <a:t>SAFESTEP is continuing to work with clinics in the PHO</a:t>
            </a:r>
          </a:p>
          <a:p>
            <a:r>
              <a:rPr lang="en-US" sz="2800" dirty="0"/>
              <a:t>If your clinic or system is interesting in learning more about our tools for improving screening rates, please reach out to Aimee or Julia. </a:t>
            </a:r>
          </a:p>
        </p:txBody>
      </p:sp>
    </p:spTree>
    <p:extLst>
      <p:ext uri="{BB962C8B-B14F-4D97-AF65-F5344CB8AC3E}">
        <p14:creationId xmlns:p14="http://schemas.microsoft.com/office/powerpoint/2010/main" val="340414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WUSTL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b="1" u="sng" dirty="0"/>
              <a:t>WUSTL Principal Investigator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Aimee James, PhD, MPH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aimeejames@wustl.edu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b="1" u="sng" dirty="0"/>
              <a:t>WUSTL Coordinators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Julia Maki, PhD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jmaki@wustl.edu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Natasan McCray, MHA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nmccray@wustl.edu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/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Amy Ayala, MPH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aayala@wustl.edu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5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Supplementary Information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3936463"/>
              </p:ext>
            </p:extLst>
          </p:nvPr>
        </p:nvGraphicFramePr>
        <p:xfrm>
          <a:off x="791481" y="2740878"/>
          <a:ext cx="10439401" cy="396577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856437">
                  <a:extLst>
                    <a:ext uri="{9D8B030D-6E8A-4147-A177-3AD203B41FA5}">
                      <a16:colId xmlns:a16="http://schemas.microsoft.com/office/drawing/2014/main" val="1740072722"/>
                    </a:ext>
                  </a:extLst>
                </a:gridCol>
                <a:gridCol w="1759626">
                  <a:extLst>
                    <a:ext uri="{9D8B030D-6E8A-4147-A177-3AD203B41FA5}">
                      <a16:colId xmlns:a16="http://schemas.microsoft.com/office/drawing/2014/main" val="346376168"/>
                    </a:ext>
                  </a:extLst>
                </a:gridCol>
                <a:gridCol w="2411669">
                  <a:extLst>
                    <a:ext uri="{9D8B030D-6E8A-4147-A177-3AD203B41FA5}">
                      <a16:colId xmlns:a16="http://schemas.microsoft.com/office/drawing/2014/main" val="1658602417"/>
                    </a:ext>
                  </a:extLst>
                </a:gridCol>
                <a:gridCol w="2411669">
                  <a:extLst>
                    <a:ext uri="{9D8B030D-6E8A-4147-A177-3AD203B41FA5}">
                      <a16:colId xmlns:a16="http://schemas.microsoft.com/office/drawing/2014/main" val="151754394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System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Number of clinics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Total number of patients at clinics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Range of provider screening rates</a:t>
                      </a:r>
                      <a:r>
                        <a:rPr lang="en-US" sz="1800" baseline="300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108296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Anad Salem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940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82.8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83328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Christopher Rural Health Planning Corporation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14,760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15.8 – 43.0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84789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Community Health and Emergency Services Inc.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2,005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21.4 – 41.4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64654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Javier Muniz DO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78.9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02217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Murphysboro Family Medicine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347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27.7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3508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Rural Health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4,887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14.0 – 35.8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6673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SIH Medical Group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32,878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44.9 – 70.2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072274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SIU Healthcare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4,181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58.4 – 67.8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64937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Shawnee Health Service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8,323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40.7 – 57.5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6908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Shirley Ryan AbilityLab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60.0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832762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0412" y="1981200"/>
            <a:ext cx="108468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 1. Provider colorectal cancer screening rates, by healthcare system (3</a:t>
            </a:r>
            <a:r>
              <a:rPr kumimoji="0" lang="en-US" altLang="en-US" b="0" i="0" u="sng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quarter 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en-US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2022)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There are ~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23,300 that could not be matched to a provider or clinic and thus aren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included in the screening rates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5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Overview of the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2133600"/>
            <a:ext cx="10553699" cy="4267200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3600"/>
              </a:spcBef>
              <a:buNone/>
            </a:pPr>
            <a:r>
              <a:rPr lang="en-US" b="1" dirty="0"/>
              <a:t>Phase 1 (completed)</a:t>
            </a:r>
            <a:r>
              <a:rPr lang="en-US" dirty="0"/>
              <a:t>: Learn about current practice and capacity for colorectal cancer screening and follow-up by meeting with primary care and gastroenterology clinics within SIH.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b="1" dirty="0"/>
              <a:t>Phase 1b (completed)</a:t>
            </a:r>
            <a:r>
              <a:rPr lang="en-US" dirty="0"/>
              <a:t>: Conduct surveys and interviews of patients from the region to learn more about issues related to the cost of screening and other patient level barriers.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b="1" dirty="0"/>
              <a:t>Phase 2a (completed): </a:t>
            </a:r>
            <a:r>
              <a:rPr lang="en-US" dirty="0"/>
              <a:t>Pilot test an intervention toolkit to improve colorectal cancer screening and follow-up of positive tests. </a:t>
            </a:r>
          </a:p>
          <a:p>
            <a:pPr marL="0" indent="0">
              <a:spcBef>
                <a:spcPts val="3600"/>
              </a:spcBef>
              <a:buNone/>
            </a:pPr>
            <a:r>
              <a:rPr lang="en-US" b="1" dirty="0"/>
              <a:t>Phase 3 (Ongoing) Multi-level intervention in collaboration with primary care practices who are part of the PHO. Stepped-wedge design, allowing for tailoring and continual improvement of the toolkit.</a:t>
            </a:r>
          </a:p>
          <a:p>
            <a:pPr marL="0" indent="0">
              <a:spcBef>
                <a:spcPts val="3600"/>
              </a:spcBef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1563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Multilevel Intervention: Ongoing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7389812" y="1907057"/>
            <a:ext cx="2751534" cy="515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SAFESTEP Trial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0813">
            <a:off x="2564899" y="2519727"/>
            <a:ext cx="2801458" cy="3620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5469">
            <a:off x="1732126" y="2422834"/>
            <a:ext cx="2829708" cy="36576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942012" y="2743200"/>
            <a:ext cx="6047401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0340">
            <a:off x="1249234" y="2831259"/>
            <a:ext cx="2596652" cy="341141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685810" y="2567198"/>
            <a:ext cx="5971201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1800"/>
              </a:spcBef>
            </a:pPr>
            <a:r>
              <a:rPr lang="en-US" sz="2000" dirty="0"/>
              <a:t>PHO member sites will receive the study toolkit at different points during the intervention period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Gradually introducing the toolkit to sites over the course of the study allows for tailoring and modifying the toolkit to best fit each site, and continuous improvement</a:t>
            </a:r>
          </a:p>
          <a:p>
            <a:pPr lvl="1">
              <a:spcBef>
                <a:spcPts val="1800"/>
              </a:spcBef>
            </a:pPr>
            <a:r>
              <a:rPr lang="en-US" sz="2000" dirty="0"/>
              <a:t>Participating clinics will receive the toolkit, as well as assistance and resources to support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70808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Multilevel Intervention: Ongoing</a:t>
            </a:r>
          </a:p>
        </p:txBody>
      </p:sp>
      <p:sp>
        <p:nvSpPr>
          <p:cNvPr id="25" name="Content Placeholder 24"/>
          <p:cNvSpPr>
            <a:spLocks noGrp="1"/>
          </p:cNvSpPr>
          <p:nvPr>
            <p:ph idx="1"/>
          </p:nvPr>
        </p:nvSpPr>
        <p:spPr>
          <a:xfrm>
            <a:off x="7847012" y="2265920"/>
            <a:ext cx="1371600" cy="5153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Toolkit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50813">
            <a:off x="2564899" y="2519727"/>
            <a:ext cx="2801458" cy="3620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5469">
            <a:off x="1732126" y="2422834"/>
            <a:ext cx="2829708" cy="3657600"/>
          </a:xfrm>
          <a:prstGeom prst="rect">
            <a:avLst/>
          </a:prstGeom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5865812" y="2590800"/>
            <a:ext cx="6047401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1200" dirty="0"/>
          </a:p>
          <a:p>
            <a:r>
              <a:rPr lang="en-US" sz="2000" dirty="0"/>
              <a:t>SAFESTEP Toolkit developed based on insights from interviews, input from the SIH team, and best practices for CRC screening and follow-up.   </a:t>
            </a:r>
          </a:p>
          <a:p>
            <a:r>
              <a:rPr lang="en-US" sz="2000" dirty="0"/>
              <a:t>Multilevel: includes tools and resources for patients, providers and staff, and clinics/organizations.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30340">
            <a:off x="1249234" y="2831259"/>
            <a:ext cx="2596652" cy="341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3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Multilevel Intervention: Ongoing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03213" y="1676400"/>
            <a:ext cx="78486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Toolkit components include: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Patient education materials at accessible reading level</a:t>
            </a:r>
          </a:p>
          <a:p>
            <a:endParaRPr lang="en-US" dirty="0"/>
          </a:p>
        </p:txBody>
      </p:sp>
      <p:pic>
        <p:nvPicPr>
          <p:cNvPr id="12" name="Picture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154" y="3194858"/>
            <a:ext cx="4434840" cy="3438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4081" y="2040626"/>
            <a:ext cx="2966105" cy="3966995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33" y="4753457"/>
            <a:ext cx="3210560" cy="1807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197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Multilevel Intervention: Ongoing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6412" y="1752600"/>
            <a:ext cx="5105399" cy="434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Toolkit components include: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Provider and staff education modules on colon cancer incidence and mortality, screening recommendations, types of screening tests and benefits/costs of each, common patient barriers and how to address them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Guide to local resources to address common patient barriers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Resources for clinics to assess workflow and implement reminder and tracking systems for screening and follow-up</a:t>
            </a:r>
          </a:p>
          <a:p>
            <a:pPr>
              <a:spcBef>
                <a:spcPts val="600"/>
              </a:spcBef>
            </a:pPr>
            <a:r>
              <a:rPr lang="en-US" sz="2000" dirty="0"/>
              <a:t>Lots of additional resources</a:t>
            </a:r>
          </a:p>
          <a:p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12" y="1752600"/>
            <a:ext cx="2948075" cy="3024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3736" y="2522451"/>
            <a:ext cx="4027050" cy="2205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9649"/>
          <a:stretch/>
        </p:blipFill>
        <p:spPr>
          <a:xfrm>
            <a:off x="1100787" y="4505228"/>
            <a:ext cx="4148599" cy="2066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7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Multilevel Intervention: Ongoing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6412" y="1752600"/>
            <a:ext cx="5105399" cy="434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1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2625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2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087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2024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3172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5468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66160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10000"/>
              <a:buFont typeface="Arial" pitchFamily="34" charset="0"/>
              <a:buChar char="▪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2000" dirty="0"/>
              <a:t>NEWLY ADDED Components Include: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Bi-Monthly Newsletter featuring a topic or barrier of interest and tips and tools for addressing it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Conversation Guide for providers and patients to help discuss pros and cons of each type of colorectal screening test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2000" dirty="0"/>
              <a:t>Community Event Guide with information about participating in screening events in the community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r="1733" b="8280"/>
          <a:stretch/>
        </p:blipFill>
        <p:spPr>
          <a:xfrm rot="640933">
            <a:off x="1827212" y="2664690"/>
            <a:ext cx="4038600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58522">
            <a:off x="1694856" y="2011262"/>
            <a:ext cx="3397163" cy="4486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412" y="1777093"/>
            <a:ext cx="3771900" cy="495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1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SAFESTEP materials are now in use at 10 Clinics in 2 health systems</a:t>
            </a:r>
          </a:p>
          <a:p>
            <a:r>
              <a:rPr lang="en-US" dirty="0"/>
              <a:t>Toolkit components in use include:</a:t>
            </a:r>
          </a:p>
          <a:p>
            <a:pPr lvl="1"/>
            <a:r>
              <a:rPr lang="en-US" dirty="0"/>
              <a:t>Education materials (posters and brochures)</a:t>
            </a:r>
          </a:p>
          <a:p>
            <a:pPr lvl="1"/>
            <a:r>
              <a:rPr lang="en-US" dirty="0"/>
              <a:t>Workflow diagraming and identifying areas for potential change</a:t>
            </a:r>
          </a:p>
          <a:p>
            <a:pPr lvl="1"/>
            <a:r>
              <a:rPr lang="en-US" dirty="0"/>
              <a:t>Community outreach and screening events</a:t>
            </a:r>
          </a:p>
          <a:p>
            <a:pPr lvl="1"/>
            <a:r>
              <a:rPr lang="en-US" dirty="0"/>
              <a:t>Provider and staff education (newsletter, modules)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4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recognize many challenges remain as a result of Covid19, including provider shortages and long wait times for colonoscopy</a:t>
            </a:r>
          </a:p>
          <a:p>
            <a:r>
              <a:rPr lang="en-US" dirty="0"/>
              <a:t>We understand how frustrating the situation might be for providers and systems, and how this type of intervention might not seem timely</a:t>
            </a:r>
          </a:p>
          <a:p>
            <a:r>
              <a:rPr lang="en-US" dirty="0"/>
              <a:t>Or approach is flexible rather than one size fits all to account for these types of challenges</a:t>
            </a:r>
          </a:p>
          <a:p>
            <a:pPr marL="40830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32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661D01-5C9C-48FA-9887-83B1E66B59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0</TotalTime>
  <Words>808</Words>
  <Application>Microsoft Office PowerPoint</Application>
  <PresentationFormat>Custom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Earthtones 16x9</vt:lpstr>
      <vt:lpstr>Reducing Rural Colon Cancer Disparities through Multi-level Interventions in Follow-up after Abnormal Screening Tests The SAFESTEP Study</vt:lpstr>
      <vt:lpstr>Overview of the Study</vt:lpstr>
      <vt:lpstr>Multilevel Intervention: Ongoing</vt:lpstr>
      <vt:lpstr>Multilevel Intervention: Ongoing</vt:lpstr>
      <vt:lpstr>Multilevel Intervention: Ongoing</vt:lpstr>
      <vt:lpstr>Multilevel Intervention: Ongoing</vt:lpstr>
      <vt:lpstr>Multilevel Intervention: Ongoing</vt:lpstr>
      <vt:lpstr>Study Progress</vt:lpstr>
      <vt:lpstr>Challenges</vt:lpstr>
      <vt:lpstr>Potential Areas for Further Development</vt:lpstr>
      <vt:lpstr>Next Steps</vt:lpstr>
      <vt:lpstr>WUSTL Contact Information</vt:lpstr>
      <vt:lpstr>Supplementary Information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2015-12-04T16:01:35Z</dcterms:created>
  <dcterms:modified xsi:type="dcterms:W3CDTF">2023-02-08T15:59:48Z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